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ontserrat Classic Bold" charset="1" panose="00000800000000000000"/>
      <p:regular r:id="rId28"/>
    </p:embeddedFont>
    <p:embeddedFont>
      <p:font typeface="Anton" charset="1" panose="00000500000000000000"/>
      <p:regular r:id="rId29"/>
    </p:embeddedFont>
    <p:embeddedFont>
      <p:font typeface="Oswald Bold" charset="1" panose="00000800000000000000"/>
      <p:regular r:id="rId30"/>
    </p:embeddedFont>
    <p:embeddedFont>
      <p:font typeface="DM Sans Bold" charset="1" panose="00000000000000000000"/>
      <p:regular r:id="rId31"/>
    </p:embeddedFont>
    <p:embeddedFont>
      <p:font typeface="Hina-Mincho" charset="1" panose="02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782216" y="2524718"/>
            <a:ext cx="10723567" cy="4208864"/>
            <a:chOff x="0" y="0"/>
            <a:chExt cx="2070895" cy="812800"/>
          </a:xfrm>
        </p:grpSpPr>
        <p:sp>
          <p:nvSpPr>
            <p:cNvPr name="Freeform 6" id="6"/>
            <p:cNvSpPr/>
            <p:nvPr/>
          </p:nvSpPr>
          <p:spPr>
            <a:xfrm flipH="false" flipV="false" rot="0">
              <a:off x="0" y="0"/>
              <a:ext cx="2070895" cy="812800"/>
            </a:xfrm>
            <a:custGeom>
              <a:avLst/>
              <a:gdLst/>
              <a:ahLst/>
              <a:cxnLst/>
              <a:rect r="r" b="b" t="t" l="l"/>
              <a:pathLst>
                <a:path h="812800" w="2070895">
                  <a:moveTo>
                    <a:pt x="0" y="0"/>
                  </a:moveTo>
                  <a:lnTo>
                    <a:pt x="2070895" y="0"/>
                  </a:lnTo>
                  <a:lnTo>
                    <a:pt x="20708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20708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2719596" y="7463528"/>
            <a:ext cx="12848809" cy="596265"/>
          </a:xfrm>
          <a:prstGeom prst="rect">
            <a:avLst/>
          </a:prstGeom>
        </p:spPr>
        <p:txBody>
          <a:bodyPr anchor="t" rtlCol="false" tIns="0" lIns="0" bIns="0" rIns="0">
            <a:spAutoFit/>
          </a:bodyPr>
          <a:lstStyle/>
          <a:p>
            <a:pPr algn="ctr">
              <a:lnSpc>
                <a:spcPts val="4830"/>
              </a:lnSpc>
            </a:pPr>
            <a:r>
              <a:rPr lang="en-US" b="true" sz="3500" spc="185">
                <a:solidFill>
                  <a:srgbClr val="231F20"/>
                </a:solidFill>
                <a:latin typeface="Montserrat Classic Bold"/>
                <a:ea typeface="Montserrat Classic Bold"/>
                <a:cs typeface="Montserrat Classic Bold"/>
                <a:sym typeface="Montserrat Classic Bold"/>
              </a:rPr>
              <a:t>GVHD: THS NGUYỄN CÔNG DANH</a:t>
            </a:r>
          </a:p>
        </p:txBody>
      </p:sp>
      <p:sp>
        <p:nvSpPr>
          <p:cNvPr name="TextBox 9" id="9"/>
          <p:cNvSpPr txBox="true"/>
          <p:nvPr/>
        </p:nvSpPr>
        <p:spPr>
          <a:xfrm rot="0">
            <a:off x="4872930" y="3609975"/>
            <a:ext cx="8542139" cy="1971675"/>
          </a:xfrm>
          <a:prstGeom prst="rect">
            <a:avLst/>
          </a:prstGeom>
        </p:spPr>
        <p:txBody>
          <a:bodyPr anchor="t" rtlCol="false" tIns="0" lIns="0" bIns="0" rIns="0">
            <a:spAutoFit/>
          </a:bodyPr>
          <a:lstStyle/>
          <a:p>
            <a:pPr algn="ctr">
              <a:lnSpc>
                <a:spcPts val="7800"/>
              </a:lnSpc>
              <a:spcBef>
                <a:spcPct val="0"/>
              </a:spcBef>
            </a:pPr>
            <a:r>
              <a:rPr lang="en-US" sz="6000">
                <a:solidFill>
                  <a:srgbClr val="231F20"/>
                </a:solidFill>
                <a:latin typeface="Anton"/>
                <a:ea typeface="Anton"/>
                <a:cs typeface="Anton"/>
                <a:sym typeface="Anton"/>
              </a:rPr>
              <a:t>BẢO MẬT CHO CÁC CÔNG NGHỆ </a:t>
            </a:r>
          </a:p>
          <a:p>
            <a:pPr algn="ctr">
              <a:lnSpc>
                <a:spcPts val="7800"/>
              </a:lnSpc>
              <a:spcBef>
                <a:spcPct val="0"/>
              </a:spcBef>
            </a:pPr>
            <a:r>
              <a:rPr lang="en-US" sz="6000">
                <a:solidFill>
                  <a:srgbClr val="231F20"/>
                </a:solidFill>
                <a:latin typeface="Anton"/>
                <a:ea typeface="Anton"/>
                <a:cs typeface="Anton"/>
                <a:sym typeface="Anton"/>
              </a:rPr>
              <a:t>SỬ DỤNG ACUNETIX</a:t>
            </a:r>
          </a:p>
        </p:txBody>
      </p:sp>
      <p:sp>
        <p:nvSpPr>
          <p:cNvPr name="TextBox 10" id="10"/>
          <p:cNvSpPr txBox="true"/>
          <p:nvPr/>
        </p:nvSpPr>
        <p:spPr>
          <a:xfrm rot="0">
            <a:off x="0" y="8922782"/>
            <a:ext cx="18288000" cy="503555"/>
          </a:xfrm>
          <a:prstGeom prst="rect">
            <a:avLst/>
          </a:prstGeom>
        </p:spPr>
        <p:txBody>
          <a:bodyPr anchor="t" rtlCol="false" tIns="0" lIns="0" bIns="0" rIns="0">
            <a:spAutoFit/>
          </a:bodyPr>
          <a:lstStyle/>
          <a:p>
            <a:pPr algn="ctr">
              <a:lnSpc>
                <a:spcPts val="3759"/>
              </a:lnSpc>
            </a:pPr>
            <a:r>
              <a:rPr lang="en-US" sz="3999">
                <a:solidFill>
                  <a:srgbClr val="000000"/>
                </a:solidFill>
                <a:latin typeface="Anton"/>
                <a:ea typeface="Anton"/>
                <a:cs typeface="Anton"/>
                <a:sym typeface="Anton"/>
              </a:rPr>
              <a:t>Group 11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141870" y="6611575"/>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5" id="5"/>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CHỨC NĂNG CỦA ACUNETIX</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0" y="1598295"/>
            <a:ext cx="16491214" cy="512445"/>
          </a:xfrm>
          <a:prstGeom prst="rect">
            <a:avLst/>
          </a:prstGeom>
        </p:spPr>
        <p:txBody>
          <a:bodyPr anchor="t" rtlCol="false" tIns="0" lIns="0" bIns="0" rIns="0">
            <a:spAutoFit/>
          </a:bodyPr>
          <a:lstStyle/>
          <a:p>
            <a:pPr algn="l" marL="647697" indent="-323848" lvl="1">
              <a:lnSpc>
                <a:spcPts val="4139"/>
              </a:lnSpc>
              <a:buFont typeface="Arial"/>
              <a:buChar char="•"/>
            </a:pPr>
            <a:r>
              <a:rPr lang="en-US" b="true" sz="2999" spc="293">
                <a:solidFill>
                  <a:srgbClr val="231F20"/>
                </a:solidFill>
                <a:latin typeface="Oswald Bold"/>
                <a:ea typeface="Oswald Bold"/>
                <a:cs typeface="Oswald Bold"/>
                <a:sym typeface="Oswald Bold"/>
              </a:rPr>
              <a:t>Targets</a:t>
            </a:r>
          </a:p>
        </p:txBody>
      </p:sp>
      <p:grpSp>
        <p:nvGrpSpPr>
          <p:cNvPr name="Group 8" id="8"/>
          <p:cNvGrpSpPr/>
          <p:nvPr/>
        </p:nvGrpSpPr>
        <p:grpSpPr>
          <a:xfrm rot="0">
            <a:off x="78662" y="2113954"/>
            <a:ext cx="16698740" cy="1089211"/>
            <a:chOff x="0" y="0"/>
            <a:chExt cx="6398010" cy="417324"/>
          </a:xfrm>
        </p:grpSpPr>
        <p:sp>
          <p:nvSpPr>
            <p:cNvPr name="Freeform 9" id="9"/>
            <p:cNvSpPr/>
            <p:nvPr/>
          </p:nvSpPr>
          <p:spPr>
            <a:xfrm flipH="false" flipV="false" rot="0">
              <a:off x="0" y="0"/>
              <a:ext cx="6398010" cy="417324"/>
            </a:xfrm>
            <a:custGeom>
              <a:avLst/>
              <a:gdLst/>
              <a:ahLst/>
              <a:cxnLst/>
              <a:rect r="r" b="b" t="t" l="l"/>
              <a:pathLst>
                <a:path h="417324" w="6398010">
                  <a:moveTo>
                    <a:pt x="0" y="0"/>
                  </a:moveTo>
                  <a:lnTo>
                    <a:pt x="6398010" y="0"/>
                  </a:lnTo>
                  <a:lnTo>
                    <a:pt x="6398010" y="417324"/>
                  </a:lnTo>
                  <a:lnTo>
                    <a:pt x="0" y="417324"/>
                  </a:lnTo>
                  <a:close/>
                </a:path>
              </a:pathLst>
            </a:custGeom>
            <a:solidFill>
              <a:srgbClr val="EFEFEF"/>
            </a:solidFill>
          </p:spPr>
        </p:sp>
        <p:sp>
          <p:nvSpPr>
            <p:cNvPr name="TextBox 10" id="10"/>
            <p:cNvSpPr txBox="true"/>
            <p:nvPr/>
          </p:nvSpPr>
          <p:spPr>
            <a:xfrm>
              <a:off x="0" y="-28575"/>
              <a:ext cx="6398010" cy="445899"/>
            </a:xfrm>
            <a:prstGeom prst="rect">
              <a:avLst/>
            </a:prstGeom>
          </p:spPr>
          <p:txBody>
            <a:bodyPr anchor="ctr" rtlCol="false" tIns="50800" lIns="50800" bIns="50800" rIns="50800"/>
            <a:lstStyle/>
            <a:p>
              <a:pPr algn="ctr">
                <a:lnSpc>
                  <a:spcPts val="3899"/>
                </a:lnSpc>
              </a:pPr>
            </a:p>
          </p:txBody>
        </p:sp>
      </p:grpSp>
      <p:sp>
        <p:nvSpPr>
          <p:cNvPr name="TextBox 11" id="11"/>
          <p:cNvSpPr txBox="true"/>
          <p:nvPr/>
        </p:nvSpPr>
        <p:spPr>
          <a:xfrm rot="0">
            <a:off x="429235" y="2338890"/>
            <a:ext cx="16491214" cy="1036320"/>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Cài đặt cấu hình quét</a:t>
            </a:r>
          </a:p>
          <a:p>
            <a:pPr algn="l">
              <a:lnSpc>
                <a:spcPts val="4139"/>
              </a:lnSpc>
            </a:pPr>
          </a:p>
        </p:txBody>
      </p:sp>
      <p:sp>
        <p:nvSpPr>
          <p:cNvPr name="Freeform 12" id="12"/>
          <p:cNvSpPr/>
          <p:nvPr/>
        </p:nvSpPr>
        <p:spPr>
          <a:xfrm flipH="false" flipV="false" rot="0">
            <a:off x="78662" y="3203165"/>
            <a:ext cx="16698740" cy="811533"/>
          </a:xfrm>
          <a:custGeom>
            <a:avLst/>
            <a:gdLst/>
            <a:ahLst/>
            <a:cxnLst/>
            <a:rect r="r" b="b" t="t" l="l"/>
            <a:pathLst>
              <a:path h="811533" w="16698740">
                <a:moveTo>
                  <a:pt x="0" y="0"/>
                </a:moveTo>
                <a:lnTo>
                  <a:pt x="16698740" y="0"/>
                </a:lnTo>
                <a:lnTo>
                  <a:pt x="16698740" y="811533"/>
                </a:lnTo>
                <a:lnTo>
                  <a:pt x="0" y="811533"/>
                </a:lnTo>
                <a:lnTo>
                  <a:pt x="0" y="0"/>
                </a:lnTo>
                <a:close/>
              </a:path>
            </a:pathLst>
          </a:custGeom>
          <a:blipFill>
            <a:blip r:embed="rId5"/>
            <a:stretch>
              <a:fillRect l="0" t="-247436" r="0" b="-58954"/>
            </a:stretch>
          </a:blipFill>
        </p:spPr>
      </p:sp>
      <p:sp>
        <p:nvSpPr>
          <p:cNvPr name="Freeform 13" id="13"/>
          <p:cNvSpPr/>
          <p:nvPr/>
        </p:nvSpPr>
        <p:spPr>
          <a:xfrm flipH="false" flipV="false" rot="0">
            <a:off x="3996434" y="4186148"/>
            <a:ext cx="12780968" cy="5815340"/>
          </a:xfrm>
          <a:custGeom>
            <a:avLst/>
            <a:gdLst/>
            <a:ahLst/>
            <a:cxnLst/>
            <a:rect r="r" b="b" t="t" l="l"/>
            <a:pathLst>
              <a:path h="5815340" w="12780968">
                <a:moveTo>
                  <a:pt x="0" y="0"/>
                </a:moveTo>
                <a:lnTo>
                  <a:pt x="12780968" y="0"/>
                </a:lnTo>
                <a:lnTo>
                  <a:pt x="12780968" y="5815341"/>
                </a:lnTo>
                <a:lnTo>
                  <a:pt x="0" y="5815341"/>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141870" y="6611575"/>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5" id="5"/>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CHỨC NĂNG CỦA ACUNETIX</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8662" y="2113954"/>
            <a:ext cx="16841787" cy="2136298"/>
            <a:chOff x="0" y="0"/>
            <a:chExt cx="6452817" cy="818508"/>
          </a:xfrm>
        </p:grpSpPr>
        <p:sp>
          <p:nvSpPr>
            <p:cNvPr name="Freeform 8" id="8"/>
            <p:cNvSpPr/>
            <p:nvPr/>
          </p:nvSpPr>
          <p:spPr>
            <a:xfrm flipH="false" flipV="false" rot="0">
              <a:off x="0" y="0"/>
              <a:ext cx="6452817" cy="818508"/>
            </a:xfrm>
            <a:custGeom>
              <a:avLst/>
              <a:gdLst/>
              <a:ahLst/>
              <a:cxnLst/>
              <a:rect r="r" b="b" t="t" l="l"/>
              <a:pathLst>
                <a:path h="818508" w="6452817">
                  <a:moveTo>
                    <a:pt x="0" y="0"/>
                  </a:moveTo>
                  <a:lnTo>
                    <a:pt x="6452817" y="0"/>
                  </a:lnTo>
                  <a:lnTo>
                    <a:pt x="6452817" y="818508"/>
                  </a:lnTo>
                  <a:lnTo>
                    <a:pt x="0" y="818508"/>
                  </a:lnTo>
                  <a:close/>
                </a:path>
              </a:pathLst>
            </a:custGeom>
            <a:solidFill>
              <a:srgbClr val="EFEFEF"/>
            </a:solidFill>
          </p:spPr>
        </p:sp>
        <p:sp>
          <p:nvSpPr>
            <p:cNvPr name="TextBox 9" id="9"/>
            <p:cNvSpPr txBox="true"/>
            <p:nvPr/>
          </p:nvSpPr>
          <p:spPr>
            <a:xfrm>
              <a:off x="0" y="-28575"/>
              <a:ext cx="6452817" cy="847083"/>
            </a:xfrm>
            <a:prstGeom prst="rect">
              <a:avLst/>
            </a:prstGeom>
          </p:spPr>
          <p:txBody>
            <a:bodyPr anchor="ctr" rtlCol="false" tIns="50800" lIns="50800" bIns="50800" rIns="50800"/>
            <a:lstStyle/>
            <a:p>
              <a:pPr algn="ctr">
                <a:lnSpc>
                  <a:spcPts val="3899"/>
                </a:lnSpc>
              </a:pPr>
            </a:p>
          </p:txBody>
        </p:sp>
      </p:grpSp>
      <p:sp>
        <p:nvSpPr>
          <p:cNvPr name="Freeform 10" id="10"/>
          <p:cNvSpPr/>
          <p:nvPr/>
        </p:nvSpPr>
        <p:spPr>
          <a:xfrm flipH="false" flipV="false" rot="0">
            <a:off x="78662" y="4250252"/>
            <a:ext cx="16841787" cy="811533"/>
          </a:xfrm>
          <a:custGeom>
            <a:avLst/>
            <a:gdLst/>
            <a:ahLst/>
            <a:cxnLst/>
            <a:rect r="r" b="b" t="t" l="l"/>
            <a:pathLst>
              <a:path h="811533" w="16841787">
                <a:moveTo>
                  <a:pt x="0" y="0"/>
                </a:moveTo>
                <a:lnTo>
                  <a:pt x="16841787" y="0"/>
                </a:lnTo>
                <a:lnTo>
                  <a:pt x="16841787" y="811533"/>
                </a:lnTo>
                <a:lnTo>
                  <a:pt x="0" y="811533"/>
                </a:lnTo>
                <a:lnTo>
                  <a:pt x="0" y="0"/>
                </a:lnTo>
                <a:close/>
              </a:path>
            </a:pathLst>
          </a:custGeom>
          <a:blipFill>
            <a:blip r:embed="rId5"/>
            <a:stretch>
              <a:fillRect l="0" t="-249984" r="0" b="-59888"/>
            </a:stretch>
          </a:blipFill>
        </p:spPr>
      </p:sp>
      <p:sp>
        <p:nvSpPr>
          <p:cNvPr name="Freeform 11" id="11"/>
          <p:cNvSpPr/>
          <p:nvPr/>
        </p:nvSpPr>
        <p:spPr>
          <a:xfrm flipH="false" flipV="false" rot="0">
            <a:off x="8355220" y="5233235"/>
            <a:ext cx="8565229" cy="4784714"/>
          </a:xfrm>
          <a:custGeom>
            <a:avLst/>
            <a:gdLst/>
            <a:ahLst/>
            <a:cxnLst/>
            <a:rect r="r" b="b" t="t" l="l"/>
            <a:pathLst>
              <a:path h="4784714" w="8565229">
                <a:moveTo>
                  <a:pt x="0" y="0"/>
                </a:moveTo>
                <a:lnTo>
                  <a:pt x="8565229" y="0"/>
                </a:lnTo>
                <a:lnTo>
                  <a:pt x="8565229" y="4784714"/>
                </a:lnTo>
                <a:lnTo>
                  <a:pt x="0" y="4784714"/>
                </a:lnTo>
                <a:lnTo>
                  <a:pt x="0" y="0"/>
                </a:lnTo>
                <a:close/>
              </a:path>
            </a:pathLst>
          </a:custGeom>
          <a:blipFill>
            <a:blip r:embed="rId6"/>
            <a:stretch>
              <a:fillRect l="0" t="0" r="0" b="0"/>
            </a:stretch>
          </a:blipFill>
        </p:spPr>
      </p:sp>
      <p:sp>
        <p:nvSpPr>
          <p:cNvPr name="TextBox 12" id="12"/>
          <p:cNvSpPr txBox="true"/>
          <p:nvPr/>
        </p:nvSpPr>
        <p:spPr>
          <a:xfrm rot="0">
            <a:off x="0" y="1598295"/>
            <a:ext cx="16491214" cy="512445"/>
          </a:xfrm>
          <a:prstGeom prst="rect">
            <a:avLst/>
          </a:prstGeom>
        </p:spPr>
        <p:txBody>
          <a:bodyPr anchor="t" rtlCol="false" tIns="0" lIns="0" bIns="0" rIns="0">
            <a:spAutoFit/>
          </a:bodyPr>
          <a:lstStyle/>
          <a:p>
            <a:pPr algn="l" marL="647697" indent="-323848" lvl="1">
              <a:lnSpc>
                <a:spcPts val="4139"/>
              </a:lnSpc>
              <a:buFont typeface="Arial"/>
              <a:buChar char="•"/>
            </a:pPr>
            <a:r>
              <a:rPr lang="en-US" b="true" sz="2999" spc="293">
                <a:solidFill>
                  <a:srgbClr val="231F20"/>
                </a:solidFill>
                <a:latin typeface="Oswald Bold"/>
                <a:ea typeface="Oswald Bold"/>
                <a:cs typeface="Oswald Bold"/>
                <a:sym typeface="Oswald Bold"/>
              </a:rPr>
              <a:t>Targets</a:t>
            </a:r>
          </a:p>
        </p:txBody>
      </p:sp>
      <p:sp>
        <p:nvSpPr>
          <p:cNvPr name="TextBox 13" id="13"/>
          <p:cNvSpPr txBox="true"/>
          <p:nvPr/>
        </p:nvSpPr>
        <p:spPr>
          <a:xfrm rot="0">
            <a:off x="429235" y="2338890"/>
            <a:ext cx="16491214" cy="1560195"/>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Trong phần Business Criticality: Ta có thể chỉ định một mức độ quan trọng (Low, Normal, High, Critical) cho mục tiêu, mặc định là Normal. Điều này sẽ cung cấp cho ta một thuộc tính để lọc các lượt quét và lỗ hổng, cho phép ta tập trung vào các mục quan trọng hơn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4" id="4"/>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CHỨC NĂNG CỦA ACUNETIX</a:t>
            </a:r>
          </a:p>
        </p:txBody>
      </p:sp>
      <p:sp>
        <p:nvSpPr>
          <p:cNvPr name="Freeform 5" id="5"/>
          <p:cNvSpPr/>
          <p:nvPr/>
        </p:nvSpPr>
        <p:spPr>
          <a:xfrm flipH="false" flipV="false" rot="0">
            <a:off x="2211100" y="1655445"/>
            <a:ext cx="8293409" cy="5515117"/>
          </a:xfrm>
          <a:custGeom>
            <a:avLst/>
            <a:gdLst/>
            <a:ahLst/>
            <a:cxnLst/>
            <a:rect r="r" b="b" t="t" l="l"/>
            <a:pathLst>
              <a:path h="5515117" w="8293409">
                <a:moveTo>
                  <a:pt x="0" y="0"/>
                </a:moveTo>
                <a:lnTo>
                  <a:pt x="8293409" y="0"/>
                </a:lnTo>
                <a:lnTo>
                  <a:pt x="8293409" y="5515117"/>
                </a:lnTo>
                <a:lnTo>
                  <a:pt x="0" y="5515117"/>
                </a:lnTo>
                <a:lnTo>
                  <a:pt x="0" y="0"/>
                </a:lnTo>
                <a:close/>
              </a:path>
            </a:pathLst>
          </a:custGeom>
          <a:blipFill>
            <a:blip r:embed="rId3"/>
            <a:stretch>
              <a:fillRect l="0" t="0" r="0" b="0"/>
            </a:stretch>
          </a:blipFill>
        </p:spPr>
      </p:sp>
      <p:sp>
        <p:nvSpPr>
          <p:cNvPr name="TextBox 6" id="6"/>
          <p:cNvSpPr txBox="true"/>
          <p:nvPr/>
        </p:nvSpPr>
        <p:spPr>
          <a:xfrm rot="0">
            <a:off x="0" y="1598295"/>
            <a:ext cx="16491214" cy="512445"/>
          </a:xfrm>
          <a:prstGeom prst="rect">
            <a:avLst/>
          </a:prstGeom>
        </p:spPr>
        <p:txBody>
          <a:bodyPr anchor="t" rtlCol="false" tIns="0" lIns="0" bIns="0" rIns="0">
            <a:spAutoFit/>
          </a:bodyPr>
          <a:lstStyle/>
          <a:p>
            <a:pPr algn="l" marL="647697" indent="-323848" lvl="1">
              <a:lnSpc>
                <a:spcPts val="4139"/>
              </a:lnSpc>
              <a:buFont typeface="Arial"/>
              <a:buChar char="•"/>
            </a:pPr>
            <a:r>
              <a:rPr lang="en-US" b="true" sz="2999" spc="293">
                <a:solidFill>
                  <a:srgbClr val="231F20"/>
                </a:solidFill>
                <a:latin typeface="Oswald Bold"/>
                <a:ea typeface="Oswald Bold"/>
                <a:cs typeface="Oswald Bold"/>
                <a:sym typeface="Oswald Bold"/>
              </a:rPr>
              <a:t>Targets</a:t>
            </a:r>
          </a:p>
        </p:txBody>
      </p:sp>
      <p:grpSp>
        <p:nvGrpSpPr>
          <p:cNvPr name="Group 7" id="7"/>
          <p:cNvGrpSpPr/>
          <p:nvPr/>
        </p:nvGrpSpPr>
        <p:grpSpPr>
          <a:xfrm rot="0">
            <a:off x="0" y="7342012"/>
            <a:ext cx="17908961" cy="2649663"/>
            <a:chOff x="0" y="0"/>
            <a:chExt cx="6861698" cy="1015200"/>
          </a:xfrm>
        </p:grpSpPr>
        <p:sp>
          <p:nvSpPr>
            <p:cNvPr name="Freeform 8" id="8"/>
            <p:cNvSpPr/>
            <p:nvPr/>
          </p:nvSpPr>
          <p:spPr>
            <a:xfrm flipH="false" flipV="false" rot="0">
              <a:off x="0" y="0"/>
              <a:ext cx="6861698" cy="1015200"/>
            </a:xfrm>
            <a:custGeom>
              <a:avLst/>
              <a:gdLst/>
              <a:ahLst/>
              <a:cxnLst/>
              <a:rect r="r" b="b" t="t" l="l"/>
              <a:pathLst>
                <a:path h="1015200" w="6861698">
                  <a:moveTo>
                    <a:pt x="0" y="0"/>
                  </a:moveTo>
                  <a:lnTo>
                    <a:pt x="6861698" y="0"/>
                  </a:lnTo>
                  <a:lnTo>
                    <a:pt x="6861698" y="1015200"/>
                  </a:lnTo>
                  <a:lnTo>
                    <a:pt x="0" y="1015200"/>
                  </a:lnTo>
                  <a:close/>
                </a:path>
              </a:pathLst>
            </a:custGeom>
            <a:solidFill>
              <a:srgbClr val="EFEFEF"/>
            </a:solidFill>
          </p:spPr>
        </p:sp>
        <p:sp>
          <p:nvSpPr>
            <p:cNvPr name="TextBox 9" id="9"/>
            <p:cNvSpPr txBox="true"/>
            <p:nvPr/>
          </p:nvSpPr>
          <p:spPr>
            <a:xfrm>
              <a:off x="0" y="-28575"/>
              <a:ext cx="6861698" cy="1043775"/>
            </a:xfrm>
            <a:prstGeom prst="rect">
              <a:avLst/>
            </a:prstGeom>
          </p:spPr>
          <p:txBody>
            <a:bodyPr anchor="ctr" rtlCol="false" tIns="50800" lIns="50800" bIns="50800" rIns="50800"/>
            <a:lstStyle/>
            <a:p>
              <a:pPr algn="ctr">
                <a:lnSpc>
                  <a:spcPts val="3899"/>
                </a:lnSpc>
              </a:pPr>
            </a:p>
          </p:txBody>
        </p:sp>
      </p:grpSp>
      <p:sp>
        <p:nvSpPr>
          <p:cNvPr name="TextBox 10" id="10"/>
          <p:cNvSpPr txBox="true"/>
          <p:nvPr/>
        </p:nvSpPr>
        <p:spPr>
          <a:xfrm rot="0">
            <a:off x="78662" y="7527458"/>
            <a:ext cx="17830299" cy="2607945"/>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Phần này chứa các tùy chọn cho phép Acunetix quét các khu vực bị hạn chế trong ứng dụng web. Điều này có thể đạt được bằng cách cung cấp User Name và Password để Acunetix tự động đăng nhập vào các khu vực bị hạn chế của ứng dụng web hoặc thông qua việc sử dụng trình tự đăng nhập được ghi lại(Use pre-recorded login sequence) hoặc cơ chế xác thực OAuth2. </a:t>
            </a:r>
          </a:p>
          <a:p>
            <a:pPr algn="l">
              <a:lnSpc>
                <a:spcPts val="413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141870" y="6611575"/>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5" id="5"/>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CHỨC NĂNG CỦA ACUNETIX</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8662" y="2113954"/>
            <a:ext cx="16624594" cy="2136298"/>
            <a:chOff x="0" y="0"/>
            <a:chExt cx="6369601" cy="818508"/>
          </a:xfrm>
        </p:grpSpPr>
        <p:sp>
          <p:nvSpPr>
            <p:cNvPr name="Freeform 8" id="8"/>
            <p:cNvSpPr/>
            <p:nvPr/>
          </p:nvSpPr>
          <p:spPr>
            <a:xfrm flipH="false" flipV="false" rot="0">
              <a:off x="0" y="0"/>
              <a:ext cx="6369602" cy="818508"/>
            </a:xfrm>
            <a:custGeom>
              <a:avLst/>
              <a:gdLst/>
              <a:ahLst/>
              <a:cxnLst/>
              <a:rect r="r" b="b" t="t" l="l"/>
              <a:pathLst>
                <a:path h="818508" w="6369602">
                  <a:moveTo>
                    <a:pt x="0" y="0"/>
                  </a:moveTo>
                  <a:lnTo>
                    <a:pt x="6369602" y="0"/>
                  </a:lnTo>
                  <a:lnTo>
                    <a:pt x="6369602" y="818508"/>
                  </a:lnTo>
                  <a:lnTo>
                    <a:pt x="0" y="818508"/>
                  </a:lnTo>
                  <a:close/>
                </a:path>
              </a:pathLst>
            </a:custGeom>
            <a:solidFill>
              <a:srgbClr val="EFEFEF"/>
            </a:solidFill>
          </p:spPr>
        </p:sp>
        <p:sp>
          <p:nvSpPr>
            <p:cNvPr name="TextBox 9" id="9"/>
            <p:cNvSpPr txBox="true"/>
            <p:nvPr/>
          </p:nvSpPr>
          <p:spPr>
            <a:xfrm>
              <a:off x="0" y="-28575"/>
              <a:ext cx="6369601" cy="847083"/>
            </a:xfrm>
            <a:prstGeom prst="rect">
              <a:avLst/>
            </a:prstGeom>
          </p:spPr>
          <p:txBody>
            <a:bodyPr anchor="ctr" rtlCol="false" tIns="50800" lIns="50800" bIns="50800" rIns="50800"/>
            <a:lstStyle/>
            <a:p>
              <a:pPr algn="ctr">
                <a:lnSpc>
                  <a:spcPts val="3899"/>
                </a:lnSpc>
              </a:pPr>
            </a:p>
          </p:txBody>
        </p:sp>
      </p:grpSp>
      <p:sp>
        <p:nvSpPr>
          <p:cNvPr name="Freeform 10" id="10"/>
          <p:cNvSpPr/>
          <p:nvPr/>
        </p:nvSpPr>
        <p:spPr>
          <a:xfrm flipH="false" flipV="false" rot="0">
            <a:off x="3573861" y="3835612"/>
            <a:ext cx="9980249" cy="6013100"/>
          </a:xfrm>
          <a:custGeom>
            <a:avLst/>
            <a:gdLst/>
            <a:ahLst/>
            <a:cxnLst/>
            <a:rect r="r" b="b" t="t" l="l"/>
            <a:pathLst>
              <a:path h="6013100" w="9980249">
                <a:moveTo>
                  <a:pt x="0" y="0"/>
                </a:moveTo>
                <a:lnTo>
                  <a:pt x="9980248" y="0"/>
                </a:lnTo>
                <a:lnTo>
                  <a:pt x="9980248" y="6013099"/>
                </a:lnTo>
                <a:lnTo>
                  <a:pt x="0" y="6013099"/>
                </a:lnTo>
                <a:lnTo>
                  <a:pt x="0" y="0"/>
                </a:lnTo>
                <a:close/>
              </a:path>
            </a:pathLst>
          </a:custGeom>
          <a:blipFill>
            <a:blip r:embed="rId5"/>
            <a:stretch>
              <a:fillRect l="0" t="0" r="0" b="0"/>
            </a:stretch>
          </a:blipFill>
        </p:spPr>
      </p:sp>
      <p:sp>
        <p:nvSpPr>
          <p:cNvPr name="TextBox 11" id="11"/>
          <p:cNvSpPr txBox="true"/>
          <p:nvPr/>
        </p:nvSpPr>
        <p:spPr>
          <a:xfrm rot="0">
            <a:off x="0" y="1598295"/>
            <a:ext cx="16491214" cy="512445"/>
          </a:xfrm>
          <a:prstGeom prst="rect">
            <a:avLst/>
          </a:prstGeom>
        </p:spPr>
        <p:txBody>
          <a:bodyPr anchor="t" rtlCol="false" tIns="0" lIns="0" bIns="0" rIns="0">
            <a:spAutoFit/>
          </a:bodyPr>
          <a:lstStyle/>
          <a:p>
            <a:pPr algn="l" marL="647697" indent="-323848" lvl="1">
              <a:lnSpc>
                <a:spcPts val="4139"/>
              </a:lnSpc>
              <a:buFont typeface="Arial"/>
              <a:buChar char="•"/>
            </a:pPr>
            <a:r>
              <a:rPr lang="en-US" b="true" sz="2999" spc="293">
                <a:solidFill>
                  <a:srgbClr val="231F20"/>
                </a:solidFill>
                <a:latin typeface="Oswald Bold"/>
                <a:ea typeface="Oswald Bold"/>
                <a:cs typeface="Oswald Bold"/>
                <a:sym typeface="Oswald Bold"/>
              </a:rPr>
              <a:t>SCANS</a:t>
            </a:r>
          </a:p>
        </p:txBody>
      </p:sp>
      <p:sp>
        <p:nvSpPr>
          <p:cNvPr name="TextBox 12" id="12"/>
          <p:cNvSpPr txBox="true"/>
          <p:nvPr/>
        </p:nvSpPr>
        <p:spPr>
          <a:xfrm rot="0">
            <a:off x="424714" y="2338890"/>
            <a:ext cx="16278543" cy="2084070"/>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Hiển thị khi quá trình quét xong, hiển thị những lỗ hổng mức độ nào, quét bao nhiêu phút, quét được cây thư mục của ứng dụng web, có thể xuất báo cáo dưới dạng nào, báo cáo theo kiểu chủ đề gì</a:t>
            </a:r>
          </a:p>
          <a:p>
            <a:pPr algn="l">
              <a:lnSpc>
                <a:spcPts val="413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141870" y="6611575"/>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5" id="5"/>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CHỨC NĂNG CỦA ACUNETIX</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8662" y="2113954"/>
            <a:ext cx="16743063" cy="2136298"/>
            <a:chOff x="0" y="0"/>
            <a:chExt cx="6414992" cy="818508"/>
          </a:xfrm>
        </p:grpSpPr>
        <p:sp>
          <p:nvSpPr>
            <p:cNvPr name="Freeform 8" id="8"/>
            <p:cNvSpPr/>
            <p:nvPr/>
          </p:nvSpPr>
          <p:spPr>
            <a:xfrm flipH="false" flipV="false" rot="0">
              <a:off x="0" y="0"/>
              <a:ext cx="6414992" cy="818508"/>
            </a:xfrm>
            <a:custGeom>
              <a:avLst/>
              <a:gdLst/>
              <a:ahLst/>
              <a:cxnLst/>
              <a:rect r="r" b="b" t="t" l="l"/>
              <a:pathLst>
                <a:path h="818508" w="6414992">
                  <a:moveTo>
                    <a:pt x="0" y="0"/>
                  </a:moveTo>
                  <a:lnTo>
                    <a:pt x="6414992" y="0"/>
                  </a:lnTo>
                  <a:lnTo>
                    <a:pt x="6414992" y="818508"/>
                  </a:lnTo>
                  <a:lnTo>
                    <a:pt x="0" y="818508"/>
                  </a:lnTo>
                  <a:close/>
                </a:path>
              </a:pathLst>
            </a:custGeom>
            <a:solidFill>
              <a:srgbClr val="EFEFEF"/>
            </a:solidFill>
          </p:spPr>
        </p:sp>
        <p:sp>
          <p:nvSpPr>
            <p:cNvPr name="TextBox 9" id="9"/>
            <p:cNvSpPr txBox="true"/>
            <p:nvPr/>
          </p:nvSpPr>
          <p:spPr>
            <a:xfrm>
              <a:off x="0" y="-28575"/>
              <a:ext cx="6414992" cy="847083"/>
            </a:xfrm>
            <a:prstGeom prst="rect">
              <a:avLst/>
            </a:prstGeom>
          </p:spPr>
          <p:txBody>
            <a:bodyPr anchor="ctr" rtlCol="false" tIns="50800" lIns="50800" bIns="50800" rIns="50800"/>
            <a:lstStyle/>
            <a:p>
              <a:pPr algn="ctr">
                <a:lnSpc>
                  <a:spcPts val="3899"/>
                </a:lnSpc>
              </a:pPr>
            </a:p>
          </p:txBody>
        </p:sp>
      </p:grpSp>
      <p:sp>
        <p:nvSpPr>
          <p:cNvPr name="Freeform 10" id="10"/>
          <p:cNvSpPr/>
          <p:nvPr/>
        </p:nvSpPr>
        <p:spPr>
          <a:xfrm flipH="false" flipV="false" rot="0">
            <a:off x="4075832" y="4421702"/>
            <a:ext cx="12745893" cy="5321410"/>
          </a:xfrm>
          <a:custGeom>
            <a:avLst/>
            <a:gdLst/>
            <a:ahLst/>
            <a:cxnLst/>
            <a:rect r="r" b="b" t="t" l="l"/>
            <a:pathLst>
              <a:path h="5321410" w="12745893">
                <a:moveTo>
                  <a:pt x="0" y="0"/>
                </a:moveTo>
                <a:lnTo>
                  <a:pt x="12745893" y="0"/>
                </a:lnTo>
                <a:lnTo>
                  <a:pt x="12745893" y="5321411"/>
                </a:lnTo>
                <a:lnTo>
                  <a:pt x="0" y="5321411"/>
                </a:lnTo>
                <a:lnTo>
                  <a:pt x="0" y="0"/>
                </a:lnTo>
                <a:close/>
              </a:path>
            </a:pathLst>
          </a:custGeom>
          <a:blipFill>
            <a:blip r:embed="rId5"/>
            <a:stretch>
              <a:fillRect l="0" t="0" r="0" b="0"/>
            </a:stretch>
          </a:blipFill>
        </p:spPr>
      </p:sp>
      <p:sp>
        <p:nvSpPr>
          <p:cNvPr name="TextBox 11" id="11"/>
          <p:cNvSpPr txBox="true"/>
          <p:nvPr/>
        </p:nvSpPr>
        <p:spPr>
          <a:xfrm rot="0">
            <a:off x="0" y="1598295"/>
            <a:ext cx="16491214" cy="512445"/>
          </a:xfrm>
          <a:prstGeom prst="rect">
            <a:avLst/>
          </a:prstGeom>
        </p:spPr>
        <p:txBody>
          <a:bodyPr anchor="t" rtlCol="false" tIns="0" lIns="0" bIns="0" rIns="0">
            <a:spAutoFit/>
          </a:bodyPr>
          <a:lstStyle/>
          <a:p>
            <a:pPr algn="l" marL="647697" indent="-323848" lvl="1">
              <a:lnSpc>
                <a:spcPts val="4139"/>
              </a:lnSpc>
              <a:buFont typeface="Arial"/>
              <a:buChar char="•"/>
            </a:pPr>
            <a:r>
              <a:rPr lang="en-US" b="true" sz="2999" spc="293">
                <a:solidFill>
                  <a:srgbClr val="231F20"/>
                </a:solidFill>
                <a:latin typeface="Oswald Bold"/>
                <a:ea typeface="Oswald Bold"/>
                <a:cs typeface="Oswald Bold"/>
                <a:sym typeface="Oswald Bold"/>
              </a:rPr>
              <a:t>ISSUE TRACKER</a:t>
            </a:r>
          </a:p>
        </p:txBody>
      </p:sp>
      <p:sp>
        <p:nvSpPr>
          <p:cNvPr name="TextBox 12" id="12"/>
          <p:cNvSpPr txBox="true"/>
          <p:nvPr/>
        </p:nvSpPr>
        <p:spPr>
          <a:xfrm rot="0">
            <a:off x="424714" y="2338890"/>
            <a:ext cx="16278543" cy="2084070"/>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Issue Trackers( Trình theo dõi sự cố) cho phép tích hợp các nền tảng như github, gitlab,jira, mantis….. để giúp cho mọi người update những lỗ hổng mới có trên ứng dụng web và fix kịp thời</a:t>
            </a:r>
          </a:p>
          <a:p>
            <a:pPr algn="l">
              <a:lnSpc>
                <a:spcPts val="413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141870" y="6611575"/>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5" id="5"/>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CƠ CHẾ HOẠT ĐỘNG CỦA ACUNETIX</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57629" y="3132015"/>
            <a:ext cx="16172743" cy="4022970"/>
          </a:xfrm>
          <a:custGeom>
            <a:avLst/>
            <a:gdLst/>
            <a:ahLst/>
            <a:cxnLst/>
            <a:rect r="r" b="b" t="t" l="l"/>
            <a:pathLst>
              <a:path h="4022970" w="16172743">
                <a:moveTo>
                  <a:pt x="0" y="0"/>
                </a:moveTo>
                <a:lnTo>
                  <a:pt x="16172742" y="0"/>
                </a:lnTo>
                <a:lnTo>
                  <a:pt x="16172742" y="4022970"/>
                </a:lnTo>
                <a:lnTo>
                  <a:pt x="0" y="4022970"/>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141870" y="7717284"/>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5" id="5"/>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ACUNETIX MANUAL TOOLS </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8662" y="1655445"/>
            <a:ext cx="16811659" cy="7602855"/>
            <a:chOff x="0" y="0"/>
            <a:chExt cx="6441274" cy="2912983"/>
          </a:xfrm>
        </p:grpSpPr>
        <p:sp>
          <p:nvSpPr>
            <p:cNvPr name="Freeform 8" id="8"/>
            <p:cNvSpPr/>
            <p:nvPr/>
          </p:nvSpPr>
          <p:spPr>
            <a:xfrm flipH="false" flipV="false" rot="0">
              <a:off x="0" y="0"/>
              <a:ext cx="6441274" cy="2912983"/>
            </a:xfrm>
            <a:custGeom>
              <a:avLst/>
              <a:gdLst/>
              <a:ahLst/>
              <a:cxnLst/>
              <a:rect r="r" b="b" t="t" l="l"/>
              <a:pathLst>
                <a:path h="2912983" w="6441274">
                  <a:moveTo>
                    <a:pt x="0" y="0"/>
                  </a:moveTo>
                  <a:lnTo>
                    <a:pt x="6441274" y="0"/>
                  </a:lnTo>
                  <a:lnTo>
                    <a:pt x="6441274" y="2912983"/>
                  </a:lnTo>
                  <a:lnTo>
                    <a:pt x="0" y="2912983"/>
                  </a:lnTo>
                  <a:close/>
                </a:path>
              </a:pathLst>
            </a:custGeom>
            <a:solidFill>
              <a:srgbClr val="EFEFEF"/>
            </a:solidFill>
          </p:spPr>
        </p:sp>
        <p:sp>
          <p:nvSpPr>
            <p:cNvPr name="TextBox 9" id="9"/>
            <p:cNvSpPr txBox="true"/>
            <p:nvPr/>
          </p:nvSpPr>
          <p:spPr>
            <a:xfrm>
              <a:off x="0" y="-28575"/>
              <a:ext cx="6441274" cy="2941558"/>
            </a:xfrm>
            <a:prstGeom prst="rect">
              <a:avLst/>
            </a:prstGeom>
          </p:spPr>
          <p:txBody>
            <a:bodyPr anchor="ctr" rtlCol="false" tIns="50800" lIns="50800" bIns="50800" rIns="50800"/>
            <a:lstStyle/>
            <a:p>
              <a:pPr algn="ctr">
                <a:lnSpc>
                  <a:spcPts val="3899"/>
                </a:lnSpc>
              </a:pPr>
            </a:p>
          </p:txBody>
        </p:sp>
      </p:grpSp>
      <p:sp>
        <p:nvSpPr>
          <p:cNvPr name="TextBox 10" id="10"/>
          <p:cNvSpPr txBox="true"/>
          <p:nvPr/>
        </p:nvSpPr>
        <p:spPr>
          <a:xfrm rot="0">
            <a:off x="424714" y="1880381"/>
            <a:ext cx="16278543" cy="1036320"/>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Acunetix Manual Tools (AMT) không phải là ứng dụng kiểm thử ứng dụng web tự động mà là một bộ công cụ kiểm thử xâm nhập thủ công miễn phí được cấp bởi Invicti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141870" y="7717284"/>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5" id="5"/>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ACUNETIX MANUAL TOOLS </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8662" y="1655445"/>
            <a:ext cx="16811659" cy="7602855"/>
            <a:chOff x="0" y="0"/>
            <a:chExt cx="6441274" cy="2912983"/>
          </a:xfrm>
        </p:grpSpPr>
        <p:sp>
          <p:nvSpPr>
            <p:cNvPr name="Freeform 8" id="8"/>
            <p:cNvSpPr/>
            <p:nvPr/>
          </p:nvSpPr>
          <p:spPr>
            <a:xfrm flipH="false" flipV="false" rot="0">
              <a:off x="0" y="0"/>
              <a:ext cx="6441274" cy="2912983"/>
            </a:xfrm>
            <a:custGeom>
              <a:avLst/>
              <a:gdLst/>
              <a:ahLst/>
              <a:cxnLst/>
              <a:rect r="r" b="b" t="t" l="l"/>
              <a:pathLst>
                <a:path h="2912983" w="6441274">
                  <a:moveTo>
                    <a:pt x="0" y="0"/>
                  </a:moveTo>
                  <a:lnTo>
                    <a:pt x="6441274" y="0"/>
                  </a:lnTo>
                  <a:lnTo>
                    <a:pt x="6441274" y="2912983"/>
                  </a:lnTo>
                  <a:lnTo>
                    <a:pt x="0" y="2912983"/>
                  </a:lnTo>
                  <a:close/>
                </a:path>
              </a:pathLst>
            </a:custGeom>
            <a:solidFill>
              <a:srgbClr val="EFEFEF"/>
            </a:solidFill>
          </p:spPr>
        </p:sp>
        <p:sp>
          <p:nvSpPr>
            <p:cNvPr name="TextBox 9" id="9"/>
            <p:cNvSpPr txBox="true"/>
            <p:nvPr/>
          </p:nvSpPr>
          <p:spPr>
            <a:xfrm>
              <a:off x="0" y="-28575"/>
              <a:ext cx="6441274" cy="2941558"/>
            </a:xfrm>
            <a:prstGeom prst="rect">
              <a:avLst/>
            </a:prstGeom>
          </p:spPr>
          <p:txBody>
            <a:bodyPr anchor="ctr" rtlCol="false" tIns="50800" lIns="50800" bIns="50800" rIns="50800"/>
            <a:lstStyle/>
            <a:p>
              <a:pPr algn="ctr">
                <a:lnSpc>
                  <a:spcPts val="3899"/>
                </a:lnSpc>
              </a:pPr>
            </a:p>
          </p:txBody>
        </p:sp>
      </p:grpSp>
      <p:sp>
        <p:nvSpPr>
          <p:cNvPr name="Freeform 10" id="10"/>
          <p:cNvSpPr/>
          <p:nvPr/>
        </p:nvSpPr>
        <p:spPr>
          <a:xfrm flipH="false" flipV="false" rot="0">
            <a:off x="8402578" y="4058072"/>
            <a:ext cx="8487743" cy="5962639"/>
          </a:xfrm>
          <a:custGeom>
            <a:avLst/>
            <a:gdLst/>
            <a:ahLst/>
            <a:cxnLst/>
            <a:rect r="r" b="b" t="t" l="l"/>
            <a:pathLst>
              <a:path h="5962639" w="8487743">
                <a:moveTo>
                  <a:pt x="0" y="0"/>
                </a:moveTo>
                <a:lnTo>
                  <a:pt x="8487743" y="0"/>
                </a:lnTo>
                <a:lnTo>
                  <a:pt x="8487743" y="5962639"/>
                </a:lnTo>
                <a:lnTo>
                  <a:pt x="0" y="5962639"/>
                </a:lnTo>
                <a:lnTo>
                  <a:pt x="0" y="0"/>
                </a:lnTo>
                <a:close/>
              </a:path>
            </a:pathLst>
          </a:custGeom>
          <a:blipFill>
            <a:blip r:embed="rId5"/>
            <a:stretch>
              <a:fillRect l="0" t="0" r="0" b="0"/>
            </a:stretch>
          </a:blipFill>
        </p:spPr>
      </p:sp>
      <p:sp>
        <p:nvSpPr>
          <p:cNvPr name="TextBox 11" id="11"/>
          <p:cNvSpPr txBox="true"/>
          <p:nvPr/>
        </p:nvSpPr>
        <p:spPr>
          <a:xfrm rot="0">
            <a:off x="424714" y="1880381"/>
            <a:ext cx="16278543" cy="1036320"/>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Acunetix Manual Tools (AMT) không phải là ứng dụng kiểm thử ứng dụng web tự động mà là một bộ công cụ kiểm thử xâm nhập thủ công miễn phí được cấp bởi Invicti</a:t>
            </a:r>
          </a:p>
        </p:txBody>
      </p:sp>
      <p:sp>
        <p:nvSpPr>
          <p:cNvPr name="TextBox 12" id="12"/>
          <p:cNvSpPr txBox="true"/>
          <p:nvPr/>
        </p:nvSpPr>
        <p:spPr>
          <a:xfrm rot="0">
            <a:off x="424714" y="3368765"/>
            <a:ext cx="15245648" cy="5751195"/>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Các chức năng của Acunextix Manual Tools Acunetix Manual Tools gồm 8 mô-đun: </a:t>
            </a:r>
          </a:p>
          <a:p>
            <a:pPr algn="l">
              <a:lnSpc>
                <a:spcPts val="4139"/>
              </a:lnSpc>
            </a:pPr>
            <a:r>
              <a:rPr lang="en-US" sz="2999" spc="293">
                <a:solidFill>
                  <a:srgbClr val="231F20"/>
                </a:solidFill>
                <a:latin typeface="Hina-Mincho"/>
                <a:ea typeface="Hina-Mincho"/>
                <a:cs typeface="Hina-Mincho"/>
                <a:sym typeface="Hina-Mincho"/>
              </a:rPr>
              <a:t>HTTP Editor.</a:t>
            </a:r>
          </a:p>
          <a:p>
            <a:pPr algn="l">
              <a:lnSpc>
                <a:spcPts val="4139"/>
              </a:lnSpc>
            </a:pPr>
            <a:r>
              <a:rPr lang="en-US" sz="2999" spc="293">
                <a:solidFill>
                  <a:srgbClr val="231F20"/>
                </a:solidFill>
                <a:latin typeface="Hina-Mincho"/>
                <a:ea typeface="Hina-Mincho"/>
                <a:cs typeface="Hina-Mincho"/>
                <a:sym typeface="Hina-Mincho"/>
              </a:rPr>
              <a:t>Subdomain Scanner. </a:t>
            </a:r>
          </a:p>
          <a:p>
            <a:pPr algn="l">
              <a:lnSpc>
                <a:spcPts val="4139"/>
              </a:lnSpc>
            </a:pPr>
            <a:r>
              <a:rPr lang="en-US" sz="2999" spc="293">
                <a:solidFill>
                  <a:srgbClr val="231F20"/>
                </a:solidFill>
                <a:latin typeface="Hina-Mincho"/>
                <a:ea typeface="Hina-Mincho"/>
                <a:cs typeface="Hina-Mincho"/>
                <a:sym typeface="Hina-Mincho"/>
              </a:rPr>
              <a:t>Target Finder.</a:t>
            </a:r>
          </a:p>
          <a:p>
            <a:pPr algn="l">
              <a:lnSpc>
                <a:spcPts val="4139"/>
              </a:lnSpc>
            </a:pPr>
            <a:r>
              <a:rPr lang="en-US" sz="2999" spc="293">
                <a:solidFill>
                  <a:srgbClr val="231F20"/>
                </a:solidFill>
                <a:latin typeface="Hina-Mincho"/>
                <a:ea typeface="Hina-Mincho"/>
                <a:cs typeface="Hina-Mincho"/>
                <a:sym typeface="Hina-Mincho"/>
              </a:rPr>
              <a:t>Blind SQL Injector.</a:t>
            </a:r>
          </a:p>
          <a:p>
            <a:pPr algn="l">
              <a:lnSpc>
                <a:spcPts val="4139"/>
              </a:lnSpc>
            </a:pPr>
            <a:r>
              <a:rPr lang="en-US" sz="2999" spc="293">
                <a:solidFill>
                  <a:srgbClr val="231F20"/>
                </a:solidFill>
                <a:latin typeface="Hina-Mincho"/>
                <a:ea typeface="Hina-Mincho"/>
                <a:cs typeface="Hina-Mincho"/>
                <a:sym typeface="Hina-Mincho"/>
              </a:rPr>
              <a:t>HTTP Fuzzer.</a:t>
            </a:r>
          </a:p>
          <a:p>
            <a:pPr algn="l">
              <a:lnSpc>
                <a:spcPts val="4139"/>
              </a:lnSpc>
            </a:pPr>
            <a:r>
              <a:rPr lang="en-US" sz="2999" spc="293">
                <a:solidFill>
                  <a:srgbClr val="231F20"/>
                </a:solidFill>
                <a:latin typeface="Hina-Mincho"/>
                <a:ea typeface="Hina-Mincho"/>
                <a:cs typeface="Hina-Mincho"/>
                <a:sym typeface="Hina-Mincho"/>
              </a:rPr>
              <a:t>Authentication Tester. </a:t>
            </a:r>
          </a:p>
          <a:p>
            <a:pPr algn="l">
              <a:lnSpc>
                <a:spcPts val="4139"/>
              </a:lnSpc>
            </a:pPr>
            <a:r>
              <a:rPr lang="en-US" sz="2999" spc="293">
                <a:solidFill>
                  <a:srgbClr val="231F20"/>
                </a:solidFill>
                <a:latin typeface="Hina-Mincho"/>
                <a:ea typeface="Hina-Mincho"/>
                <a:cs typeface="Hina-Mincho"/>
                <a:sym typeface="Hina-Mincho"/>
              </a:rPr>
              <a:t>Web Services Editor.</a:t>
            </a:r>
          </a:p>
          <a:p>
            <a:pPr algn="l">
              <a:lnSpc>
                <a:spcPts val="4139"/>
              </a:lnSpc>
            </a:pPr>
            <a:r>
              <a:rPr lang="en-US" sz="2999" spc="293">
                <a:solidFill>
                  <a:srgbClr val="231F20"/>
                </a:solidFill>
                <a:latin typeface="Hina-Mincho"/>
                <a:ea typeface="Hina-Mincho"/>
                <a:cs typeface="Hina-Mincho"/>
                <a:sym typeface="Hina-Mincho"/>
              </a:rPr>
              <a:t>HTTP Sniffer.</a:t>
            </a:r>
          </a:p>
          <a:p>
            <a:pPr algn="l">
              <a:lnSpc>
                <a:spcPts val="4139"/>
              </a:lnSpc>
            </a:pPr>
            <a:r>
              <a:rPr lang="en-US" sz="2999" spc="293">
                <a:solidFill>
                  <a:srgbClr val="231F20"/>
                </a:solidFill>
                <a:latin typeface="Hina-Mincho"/>
                <a:ea typeface="Hina-Mincho"/>
                <a:cs typeface="Hina-Mincho"/>
                <a:sym typeface="Hina-Mincho"/>
              </a:rPr>
              <a:t>Settings.</a:t>
            </a:r>
          </a:p>
          <a:p>
            <a:pPr algn="l">
              <a:lnSpc>
                <a:spcPts val="413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65523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03. DEMO</a:t>
            </a:r>
          </a:p>
        </p:txBody>
      </p:sp>
      <p:sp>
        <p:nvSpPr>
          <p:cNvPr name="TextBox 5" id="5"/>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PHIÊN BẢN ACUNETIX MÀ NHÓM THỰC HIỆN</a:t>
            </a:r>
          </a:p>
        </p:txBody>
      </p:sp>
      <p:sp>
        <p:nvSpPr>
          <p:cNvPr name="Freeform 6" id="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78662" y="1655445"/>
            <a:ext cx="16645081" cy="2027152"/>
            <a:chOff x="0" y="0"/>
            <a:chExt cx="6377451" cy="776690"/>
          </a:xfrm>
        </p:grpSpPr>
        <p:sp>
          <p:nvSpPr>
            <p:cNvPr name="Freeform 8" id="8"/>
            <p:cNvSpPr/>
            <p:nvPr/>
          </p:nvSpPr>
          <p:spPr>
            <a:xfrm flipH="false" flipV="false" rot="0">
              <a:off x="0" y="0"/>
              <a:ext cx="6377451" cy="776690"/>
            </a:xfrm>
            <a:custGeom>
              <a:avLst/>
              <a:gdLst/>
              <a:ahLst/>
              <a:cxnLst/>
              <a:rect r="r" b="b" t="t" l="l"/>
              <a:pathLst>
                <a:path h="776690" w="6377451">
                  <a:moveTo>
                    <a:pt x="0" y="0"/>
                  </a:moveTo>
                  <a:lnTo>
                    <a:pt x="6377451" y="0"/>
                  </a:lnTo>
                  <a:lnTo>
                    <a:pt x="6377451" y="776690"/>
                  </a:lnTo>
                  <a:lnTo>
                    <a:pt x="0" y="776690"/>
                  </a:lnTo>
                  <a:close/>
                </a:path>
              </a:pathLst>
            </a:custGeom>
            <a:solidFill>
              <a:srgbClr val="EFEFEF"/>
            </a:solidFill>
          </p:spPr>
        </p:sp>
        <p:sp>
          <p:nvSpPr>
            <p:cNvPr name="TextBox 9" id="9"/>
            <p:cNvSpPr txBox="true"/>
            <p:nvPr/>
          </p:nvSpPr>
          <p:spPr>
            <a:xfrm>
              <a:off x="0" y="-28575"/>
              <a:ext cx="6377451" cy="805265"/>
            </a:xfrm>
            <a:prstGeom prst="rect">
              <a:avLst/>
            </a:prstGeom>
          </p:spPr>
          <p:txBody>
            <a:bodyPr anchor="ctr" rtlCol="false" tIns="50800" lIns="50800" bIns="50800" rIns="50800"/>
            <a:lstStyle/>
            <a:p>
              <a:pPr algn="ctr">
                <a:lnSpc>
                  <a:spcPts val="3899"/>
                </a:lnSpc>
              </a:pPr>
            </a:p>
          </p:txBody>
        </p:sp>
      </p:grpSp>
      <p:sp>
        <p:nvSpPr>
          <p:cNvPr name="Freeform 10" id="10"/>
          <p:cNvSpPr/>
          <p:nvPr/>
        </p:nvSpPr>
        <p:spPr>
          <a:xfrm flipH="false" flipV="false" rot="0">
            <a:off x="7358251" y="3854047"/>
            <a:ext cx="9365492" cy="6017329"/>
          </a:xfrm>
          <a:custGeom>
            <a:avLst/>
            <a:gdLst/>
            <a:ahLst/>
            <a:cxnLst/>
            <a:rect r="r" b="b" t="t" l="l"/>
            <a:pathLst>
              <a:path h="6017329" w="9365492">
                <a:moveTo>
                  <a:pt x="0" y="0"/>
                </a:moveTo>
                <a:lnTo>
                  <a:pt x="9365492" y="0"/>
                </a:lnTo>
                <a:lnTo>
                  <a:pt x="9365492" y="6017329"/>
                </a:lnTo>
                <a:lnTo>
                  <a:pt x="0" y="6017329"/>
                </a:lnTo>
                <a:lnTo>
                  <a:pt x="0" y="0"/>
                </a:lnTo>
                <a:close/>
              </a:path>
            </a:pathLst>
          </a:custGeom>
          <a:blipFill>
            <a:blip r:embed="rId5"/>
            <a:stretch>
              <a:fillRect l="0" t="0" r="0" b="0"/>
            </a:stretch>
          </a:blipFill>
        </p:spPr>
      </p:sp>
      <p:sp>
        <p:nvSpPr>
          <p:cNvPr name="TextBox 11" id="11"/>
          <p:cNvSpPr txBox="true"/>
          <p:nvPr/>
        </p:nvSpPr>
        <p:spPr>
          <a:xfrm rot="0">
            <a:off x="424714" y="1880381"/>
            <a:ext cx="16278543" cy="2084070"/>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Nhóm sử dụng Acunetix Premium v24.10.2411106172 bản CRACK trên window và linux được lấy trên cyberarsenal và Acunetix Manual Tools để thực hiện các kịch bản mà nhóm đề ra.</a:t>
            </a:r>
          </a:p>
          <a:p>
            <a:pPr algn="l">
              <a:lnSpc>
                <a:spcPts val="413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03. DEMO</a:t>
            </a:r>
          </a:p>
        </p:txBody>
      </p:sp>
      <p:sp>
        <p:nvSpPr>
          <p:cNvPr name="TextBox 4" id="4"/>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KỊCH BẢN</a:t>
            </a:r>
          </a:p>
        </p:txBody>
      </p:sp>
      <p:sp>
        <p:nvSpPr>
          <p:cNvPr name="Freeform 5" id="5"/>
          <p:cNvSpPr/>
          <p:nvPr/>
        </p:nvSpPr>
        <p:spPr>
          <a:xfrm flipH="false" flipV="false" rot="0">
            <a:off x="14871316" y="-4952218"/>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78662" y="1655445"/>
            <a:ext cx="17358341" cy="8333412"/>
            <a:chOff x="0" y="0"/>
            <a:chExt cx="6650732" cy="3192891"/>
          </a:xfrm>
        </p:grpSpPr>
        <p:sp>
          <p:nvSpPr>
            <p:cNvPr name="Freeform 7" id="7"/>
            <p:cNvSpPr/>
            <p:nvPr/>
          </p:nvSpPr>
          <p:spPr>
            <a:xfrm flipH="false" flipV="false" rot="0">
              <a:off x="0" y="0"/>
              <a:ext cx="6650731" cy="3192891"/>
            </a:xfrm>
            <a:custGeom>
              <a:avLst/>
              <a:gdLst/>
              <a:ahLst/>
              <a:cxnLst/>
              <a:rect r="r" b="b" t="t" l="l"/>
              <a:pathLst>
                <a:path h="3192891" w="6650731">
                  <a:moveTo>
                    <a:pt x="0" y="0"/>
                  </a:moveTo>
                  <a:lnTo>
                    <a:pt x="6650731" y="0"/>
                  </a:lnTo>
                  <a:lnTo>
                    <a:pt x="6650731" y="3192891"/>
                  </a:lnTo>
                  <a:lnTo>
                    <a:pt x="0" y="3192891"/>
                  </a:lnTo>
                  <a:close/>
                </a:path>
              </a:pathLst>
            </a:custGeom>
            <a:solidFill>
              <a:srgbClr val="EFEFEF"/>
            </a:solidFill>
          </p:spPr>
        </p:sp>
        <p:sp>
          <p:nvSpPr>
            <p:cNvPr name="TextBox 8" id="8"/>
            <p:cNvSpPr txBox="true"/>
            <p:nvPr/>
          </p:nvSpPr>
          <p:spPr>
            <a:xfrm>
              <a:off x="0" y="-28575"/>
              <a:ext cx="6650732" cy="3221466"/>
            </a:xfrm>
            <a:prstGeom prst="rect">
              <a:avLst/>
            </a:prstGeom>
          </p:spPr>
          <p:txBody>
            <a:bodyPr anchor="ctr" rtlCol="false" tIns="50800" lIns="50800" bIns="50800" rIns="50800"/>
            <a:lstStyle/>
            <a:p>
              <a:pPr algn="ctr">
                <a:lnSpc>
                  <a:spcPts val="3899"/>
                </a:lnSpc>
              </a:pPr>
            </a:p>
          </p:txBody>
        </p:sp>
      </p:grpSp>
      <p:sp>
        <p:nvSpPr>
          <p:cNvPr name="TextBox 9" id="9"/>
          <p:cNvSpPr txBox="true"/>
          <p:nvPr/>
        </p:nvSpPr>
        <p:spPr>
          <a:xfrm rot="0">
            <a:off x="588944" y="1875484"/>
            <a:ext cx="16278543" cy="7846695"/>
          </a:xfrm>
          <a:prstGeom prst="rect">
            <a:avLst/>
          </a:prstGeom>
        </p:spPr>
        <p:txBody>
          <a:bodyPr anchor="t" rtlCol="false" tIns="0" lIns="0" bIns="0" rIns="0">
            <a:spAutoFit/>
          </a:bodyPr>
          <a:lstStyle/>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Kịch bản 1: Thực hiện quét và khai thác lỗ hổng trên trang http://testphp.vulnweb.com</a:t>
            </a:r>
          </a:p>
          <a:p>
            <a:pPr algn="l">
              <a:lnSpc>
                <a:spcPts val="4139"/>
              </a:lnSpc>
            </a:pPr>
          </a:p>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Kịch bản 2: Thực hiện quét và khai thác lỗ hổng trên trang http://zero.webappsecurity.com</a:t>
            </a:r>
          </a:p>
          <a:p>
            <a:pPr algn="l">
              <a:lnSpc>
                <a:spcPts val="4139"/>
              </a:lnSpc>
            </a:pPr>
          </a:p>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Kịch bản 3: Dùng Acunetix để vá lỗ hổng LFI (Directory Traversal) cho trang web tự tạo bằng php.</a:t>
            </a:r>
          </a:p>
          <a:p>
            <a:pPr algn="l">
              <a:lnSpc>
                <a:spcPts val="4139"/>
              </a:lnSpc>
            </a:pPr>
          </a:p>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Kịch bản 4: Dùng Acunetix để vá lỗ hổng Remote File Inclusion cho trang web tự tạo bằng php.</a:t>
            </a:r>
          </a:p>
          <a:p>
            <a:pPr algn="l">
              <a:lnSpc>
                <a:spcPts val="4139"/>
              </a:lnSpc>
            </a:pPr>
          </a:p>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Kịch bản 5: Demo về chức năng Issue Tracker để update lỗ hổng lên github.</a:t>
            </a:r>
          </a:p>
          <a:p>
            <a:pPr algn="l">
              <a:lnSpc>
                <a:spcPts val="4139"/>
              </a:lnSpc>
            </a:pPr>
          </a:p>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Kịch bản 6: Sử dụng Acunetix Manual Tools để giải 1 Challenge CTF trên trang ctf101.org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374997" y="782002"/>
            <a:ext cx="7848753" cy="588645"/>
          </a:xfrm>
          <a:prstGeom prst="rect">
            <a:avLst/>
          </a:prstGeom>
        </p:spPr>
        <p:txBody>
          <a:bodyPr anchor="t" rtlCol="false" tIns="0" lIns="0" bIns="0" rIns="0">
            <a:spAutoFit/>
          </a:bodyPr>
          <a:lstStyle/>
          <a:p>
            <a:pPr algn="ctr">
              <a:lnSpc>
                <a:spcPts val="4365"/>
              </a:lnSpc>
            </a:pPr>
            <a:r>
              <a:rPr lang="en-US" sz="4500">
                <a:solidFill>
                  <a:srgbClr val="000000"/>
                </a:solidFill>
                <a:latin typeface="Anton"/>
                <a:ea typeface="Anton"/>
                <a:cs typeface="Anton"/>
                <a:sym typeface="Anton"/>
              </a:rPr>
              <a:t>Thành viên nhóm 11</a:t>
            </a:r>
          </a:p>
        </p:txBody>
      </p:sp>
      <p:sp>
        <p:nvSpPr>
          <p:cNvPr name="TextBox 5" id="5"/>
          <p:cNvSpPr txBox="true"/>
          <p:nvPr/>
        </p:nvSpPr>
        <p:spPr>
          <a:xfrm rot="0">
            <a:off x="1936961" y="2783349"/>
            <a:ext cx="12724827" cy="669925"/>
          </a:xfrm>
          <a:prstGeom prst="rect">
            <a:avLst/>
          </a:prstGeom>
        </p:spPr>
        <p:txBody>
          <a:bodyPr anchor="t" rtlCol="false" tIns="0" lIns="0" bIns="0" rIns="0">
            <a:spAutoFit/>
          </a:bodyPr>
          <a:lstStyle/>
          <a:p>
            <a:pPr algn="ctr">
              <a:lnSpc>
                <a:spcPts val="5599"/>
              </a:lnSpc>
            </a:pPr>
            <a:r>
              <a:rPr lang="en-US" sz="3999">
                <a:solidFill>
                  <a:srgbClr val="473821"/>
                </a:solidFill>
                <a:latin typeface="Anton"/>
                <a:ea typeface="Anton"/>
                <a:cs typeface="Anton"/>
                <a:sym typeface="Anton"/>
              </a:rPr>
              <a:t>Đỗ Mạnh Hùng - 22520500</a:t>
            </a:r>
          </a:p>
        </p:txBody>
      </p:sp>
      <p:sp>
        <p:nvSpPr>
          <p:cNvPr name="TextBox 6" id="6"/>
          <p:cNvSpPr txBox="true"/>
          <p:nvPr/>
        </p:nvSpPr>
        <p:spPr>
          <a:xfrm rot="0">
            <a:off x="1936961" y="4112751"/>
            <a:ext cx="12724827" cy="669925"/>
          </a:xfrm>
          <a:prstGeom prst="rect">
            <a:avLst/>
          </a:prstGeom>
        </p:spPr>
        <p:txBody>
          <a:bodyPr anchor="t" rtlCol="false" tIns="0" lIns="0" bIns="0" rIns="0">
            <a:spAutoFit/>
          </a:bodyPr>
          <a:lstStyle/>
          <a:p>
            <a:pPr algn="ctr">
              <a:lnSpc>
                <a:spcPts val="5599"/>
              </a:lnSpc>
            </a:pPr>
            <a:r>
              <a:rPr lang="en-US" sz="3999">
                <a:solidFill>
                  <a:srgbClr val="473821"/>
                </a:solidFill>
                <a:latin typeface="Anton"/>
                <a:ea typeface="Anton"/>
                <a:cs typeface="Anton"/>
                <a:sym typeface="Anton"/>
              </a:rPr>
              <a:t>Trương Đức Hào - 22520407</a:t>
            </a:r>
          </a:p>
        </p:txBody>
      </p:sp>
      <p:sp>
        <p:nvSpPr>
          <p:cNvPr name="TextBox 7" id="7"/>
          <p:cNvSpPr txBox="true"/>
          <p:nvPr/>
        </p:nvSpPr>
        <p:spPr>
          <a:xfrm rot="0">
            <a:off x="1936961" y="5439901"/>
            <a:ext cx="12724827" cy="669925"/>
          </a:xfrm>
          <a:prstGeom prst="rect">
            <a:avLst/>
          </a:prstGeom>
        </p:spPr>
        <p:txBody>
          <a:bodyPr anchor="t" rtlCol="false" tIns="0" lIns="0" bIns="0" rIns="0">
            <a:spAutoFit/>
          </a:bodyPr>
          <a:lstStyle/>
          <a:p>
            <a:pPr algn="ctr">
              <a:lnSpc>
                <a:spcPts val="5599"/>
              </a:lnSpc>
            </a:pPr>
            <a:r>
              <a:rPr lang="en-US" sz="3999">
                <a:solidFill>
                  <a:srgbClr val="473821"/>
                </a:solidFill>
                <a:latin typeface="Anton"/>
                <a:ea typeface="Anton"/>
                <a:cs typeface="Anton"/>
                <a:sym typeface="Anton"/>
              </a:rPr>
              <a:t>Lê Hồng Hiển - 22520416</a:t>
            </a:r>
          </a:p>
        </p:txBody>
      </p:sp>
      <p:sp>
        <p:nvSpPr>
          <p:cNvPr name="TextBox 8" id="8"/>
          <p:cNvSpPr txBox="true"/>
          <p:nvPr/>
        </p:nvSpPr>
        <p:spPr>
          <a:xfrm rot="0">
            <a:off x="1936961" y="6767051"/>
            <a:ext cx="12724827" cy="669925"/>
          </a:xfrm>
          <a:prstGeom prst="rect">
            <a:avLst/>
          </a:prstGeom>
        </p:spPr>
        <p:txBody>
          <a:bodyPr anchor="t" rtlCol="false" tIns="0" lIns="0" bIns="0" rIns="0">
            <a:spAutoFit/>
          </a:bodyPr>
          <a:lstStyle/>
          <a:p>
            <a:pPr algn="ctr">
              <a:lnSpc>
                <a:spcPts val="5599"/>
              </a:lnSpc>
            </a:pPr>
            <a:r>
              <a:rPr lang="en-US" sz="3999">
                <a:solidFill>
                  <a:srgbClr val="473821"/>
                </a:solidFill>
                <a:latin typeface="Anton"/>
                <a:ea typeface="Anton"/>
                <a:cs typeface="Anton"/>
                <a:sym typeface="Anton"/>
              </a:rPr>
              <a:t>Ngô Quang Huy - 22520555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65523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03. DEMO</a:t>
            </a:r>
          </a:p>
        </p:txBody>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965521" y="1965021"/>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655235"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04. KẾT LUẬN</a:t>
            </a:r>
          </a:p>
        </p:txBody>
      </p:sp>
      <p:sp>
        <p:nvSpPr>
          <p:cNvPr name="Freeform 5" id="5"/>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78662" y="1655445"/>
            <a:ext cx="16901021" cy="5602308"/>
            <a:chOff x="0" y="0"/>
            <a:chExt cx="6475513" cy="2146487"/>
          </a:xfrm>
        </p:grpSpPr>
        <p:sp>
          <p:nvSpPr>
            <p:cNvPr name="Freeform 7" id="7"/>
            <p:cNvSpPr/>
            <p:nvPr/>
          </p:nvSpPr>
          <p:spPr>
            <a:xfrm flipH="false" flipV="false" rot="0">
              <a:off x="0" y="0"/>
              <a:ext cx="6475512" cy="2146487"/>
            </a:xfrm>
            <a:custGeom>
              <a:avLst/>
              <a:gdLst/>
              <a:ahLst/>
              <a:cxnLst/>
              <a:rect r="r" b="b" t="t" l="l"/>
              <a:pathLst>
                <a:path h="2146487" w="6475512">
                  <a:moveTo>
                    <a:pt x="0" y="0"/>
                  </a:moveTo>
                  <a:lnTo>
                    <a:pt x="6475512" y="0"/>
                  </a:lnTo>
                  <a:lnTo>
                    <a:pt x="6475512" y="2146487"/>
                  </a:lnTo>
                  <a:lnTo>
                    <a:pt x="0" y="2146487"/>
                  </a:lnTo>
                  <a:close/>
                </a:path>
              </a:pathLst>
            </a:custGeom>
            <a:solidFill>
              <a:srgbClr val="EFEFEF"/>
            </a:solidFill>
          </p:spPr>
        </p:sp>
        <p:sp>
          <p:nvSpPr>
            <p:cNvPr name="TextBox 8" id="8"/>
            <p:cNvSpPr txBox="true"/>
            <p:nvPr/>
          </p:nvSpPr>
          <p:spPr>
            <a:xfrm>
              <a:off x="0" y="-28575"/>
              <a:ext cx="6475513" cy="2175062"/>
            </a:xfrm>
            <a:prstGeom prst="rect">
              <a:avLst/>
            </a:prstGeom>
          </p:spPr>
          <p:txBody>
            <a:bodyPr anchor="ctr" rtlCol="false" tIns="50800" lIns="50800" bIns="50800" rIns="50800"/>
            <a:lstStyle/>
            <a:p>
              <a:pPr algn="ctr">
                <a:lnSpc>
                  <a:spcPts val="3899"/>
                </a:lnSpc>
              </a:pPr>
            </a:p>
          </p:txBody>
        </p:sp>
      </p:grpSp>
      <p:sp>
        <p:nvSpPr>
          <p:cNvPr name="TextBox 9" id="9"/>
          <p:cNvSpPr txBox="true"/>
          <p:nvPr/>
        </p:nvSpPr>
        <p:spPr>
          <a:xfrm rot="0">
            <a:off x="389901" y="2076302"/>
            <a:ext cx="16278543" cy="4703445"/>
          </a:xfrm>
          <a:prstGeom prst="rect">
            <a:avLst/>
          </a:prstGeom>
        </p:spPr>
        <p:txBody>
          <a:bodyPr anchor="t" rtlCol="false" tIns="0" lIns="0" bIns="0" rIns="0">
            <a:spAutoFit/>
          </a:bodyPr>
          <a:lstStyle/>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Acunetix là công cụ mạnh mẽ không thể thiếu đối với các chuyên gia bảo mật, được thiết kế để phát hiện và khắc phục các lỗ hổng trong ứng dụng web.</a:t>
            </a:r>
          </a:p>
          <a:p>
            <a:pPr algn="l">
              <a:lnSpc>
                <a:spcPts val="4139"/>
              </a:lnSpc>
            </a:pPr>
          </a:p>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Acunetix với khả năng tự động hóa quá trình quét và xuất báo cáo từ đó giúp ích trong việc tiết kiệm thời gian và đánh giá chi tiết. </a:t>
            </a:r>
          </a:p>
          <a:p>
            <a:pPr algn="l">
              <a:lnSpc>
                <a:spcPts val="4139"/>
              </a:lnSpc>
            </a:pPr>
          </a:p>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Acunextix Manual Tools hỗ trợ phân tích thủ công dễ dàng kiểm tra sâu hơn cũng như tấn công Bruteforce. Acunetix cũng dễ dàng tích hợp với các ứng dụng khác từ đó phù hợp trong chu trình CI/CD.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488978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THANKS FOR YOUR LISTENING!</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8922782"/>
            <a:ext cx="18288000" cy="503555"/>
          </a:xfrm>
          <a:prstGeom prst="rect">
            <a:avLst/>
          </a:prstGeom>
        </p:spPr>
        <p:txBody>
          <a:bodyPr anchor="t" rtlCol="false" tIns="0" lIns="0" bIns="0" rIns="0">
            <a:spAutoFit/>
          </a:bodyPr>
          <a:lstStyle/>
          <a:p>
            <a:pPr algn="ctr">
              <a:lnSpc>
                <a:spcPts val="3759"/>
              </a:lnSpc>
            </a:pPr>
            <a:r>
              <a:rPr lang="en-US" sz="3999">
                <a:solidFill>
                  <a:srgbClr val="000000"/>
                </a:solidFill>
                <a:latin typeface="Anton"/>
                <a:ea typeface="Anton"/>
                <a:cs typeface="Anton"/>
                <a:sym typeface="Anton"/>
              </a:rPr>
              <a:t>Group 11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80992" y="3020166"/>
            <a:ext cx="1400485" cy="5129988"/>
            <a:chOff x="0" y="0"/>
            <a:chExt cx="368852" cy="1351108"/>
          </a:xfrm>
        </p:grpSpPr>
        <p:sp>
          <p:nvSpPr>
            <p:cNvPr name="Freeform 4" id="4"/>
            <p:cNvSpPr/>
            <p:nvPr/>
          </p:nvSpPr>
          <p:spPr>
            <a:xfrm flipH="false" flipV="false" rot="0">
              <a:off x="0" y="0"/>
              <a:ext cx="368852" cy="1351108"/>
            </a:xfrm>
            <a:custGeom>
              <a:avLst/>
              <a:gdLst/>
              <a:ahLst/>
              <a:cxnLst/>
              <a:rect r="r" b="b" t="t" l="l"/>
              <a:pathLst>
                <a:path h="1351108" w="368852">
                  <a:moveTo>
                    <a:pt x="0" y="0"/>
                  </a:moveTo>
                  <a:lnTo>
                    <a:pt x="368852" y="0"/>
                  </a:lnTo>
                  <a:lnTo>
                    <a:pt x="368852" y="1351108"/>
                  </a:lnTo>
                  <a:lnTo>
                    <a:pt x="0" y="1351108"/>
                  </a:lnTo>
                  <a:close/>
                </a:path>
              </a:pathLst>
            </a:custGeom>
            <a:solidFill>
              <a:srgbClr val="CCCCCC"/>
            </a:solidFill>
          </p:spPr>
        </p:sp>
        <p:sp>
          <p:nvSpPr>
            <p:cNvPr name="TextBox 5" id="5"/>
            <p:cNvSpPr txBox="true"/>
            <p:nvPr/>
          </p:nvSpPr>
          <p:spPr>
            <a:xfrm>
              <a:off x="0" y="-57150"/>
              <a:ext cx="368852" cy="1408258"/>
            </a:xfrm>
            <a:prstGeom prst="rect">
              <a:avLst/>
            </a:prstGeom>
          </p:spPr>
          <p:txBody>
            <a:bodyPr anchor="ctr" rtlCol="false" tIns="50800" lIns="50800" bIns="50800" rIns="50800"/>
            <a:lstStyle/>
            <a:p>
              <a:pPr algn="ctr">
                <a:lnSpc>
                  <a:spcPts val="6500"/>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NỘI DUNG</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35746"/>
            <a:ext cx="937219" cy="771525"/>
          </a:xfrm>
          <a:prstGeom prst="rect">
            <a:avLst/>
          </a:prstGeom>
        </p:spPr>
        <p:txBody>
          <a:bodyPr anchor="t" rtlCol="false" tIns="0" lIns="0" bIns="0" rIns="0">
            <a:spAutoFit/>
          </a:bodyPr>
          <a:lstStyle/>
          <a:p>
            <a:pPr algn="ctr">
              <a:lnSpc>
                <a:spcPts val="6000"/>
              </a:lnSpc>
            </a:pPr>
            <a:r>
              <a:rPr lang="en-US" b="true" sz="5000" i="true">
                <a:solidFill>
                  <a:srgbClr val="363636"/>
                </a:solidFill>
                <a:latin typeface="Oswald Bold"/>
                <a:ea typeface="Oswald Bold"/>
                <a:cs typeface="Oswald Bold"/>
                <a:sym typeface="Oswald Bold"/>
              </a:rPr>
              <a:t>01</a:t>
            </a:r>
          </a:p>
        </p:txBody>
      </p:sp>
      <p:sp>
        <p:nvSpPr>
          <p:cNvPr name="TextBox 9" id="9"/>
          <p:cNvSpPr txBox="true"/>
          <p:nvPr/>
        </p:nvSpPr>
        <p:spPr>
          <a:xfrm rot="0">
            <a:off x="5212626" y="4531146"/>
            <a:ext cx="937219" cy="771525"/>
          </a:xfrm>
          <a:prstGeom prst="rect">
            <a:avLst/>
          </a:prstGeom>
        </p:spPr>
        <p:txBody>
          <a:bodyPr anchor="t" rtlCol="false" tIns="0" lIns="0" bIns="0" rIns="0">
            <a:spAutoFit/>
          </a:bodyPr>
          <a:lstStyle/>
          <a:p>
            <a:pPr algn="ctr">
              <a:lnSpc>
                <a:spcPts val="6000"/>
              </a:lnSpc>
            </a:pPr>
            <a:r>
              <a:rPr lang="en-US" b="true" sz="5000" i="true">
                <a:solidFill>
                  <a:srgbClr val="363636"/>
                </a:solidFill>
                <a:latin typeface="Oswald Bold"/>
                <a:ea typeface="Oswald Bold"/>
                <a:cs typeface="Oswald Bold"/>
                <a:sym typeface="Oswald Bold"/>
              </a:rPr>
              <a:t>02</a:t>
            </a:r>
          </a:p>
        </p:txBody>
      </p:sp>
      <p:sp>
        <p:nvSpPr>
          <p:cNvPr name="TextBox 10" id="10"/>
          <p:cNvSpPr txBox="true"/>
          <p:nvPr/>
        </p:nvSpPr>
        <p:spPr>
          <a:xfrm rot="0">
            <a:off x="5212626" y="5826546"/>
            <a:ext cx="937219" cy="771525"/>
          </a:xfrm>
          <a:prstGeom prst="rect">
            <a:avLst/>
          </a:prstGeom>
        </p:spPr>
        <p:txBody>
          <a:bodyPr anchor="t" rtlCol="false" tIns="0" lIns="0" bIns="0" rIns="0">
            <a:spAutoFit/>
          </a:bodyPr>
          <a:lstStyle/>
          <a:p>
            <a:pPr algn="ctr">
              <a:lnSpc>
                <a:spcPts val="6000"/>
              </a:lnSpc>
            </a:pPr>
            <a:r>
              <a:rPr lang="en-US" b="true" sz="5000" i="true">
                <a:solidFill>
                  <a:srgbClr val="363636"/>
                </a:solidFill>
                <a:latin typeface="Oswald Bold"/>
                <a:ea typeface="Oswald Bold"/>
                <a:cs typeface="Oswald Bold"/>
                <a:sym typeface="Oswald Bold"/>
              </a:rPr>
              <a:t>03</a:t>
            </a:r>
          </a:p>
        </p:txBody>
      </p:sp>
      <p:sp>
        <p:nvSpPr>
          <p:cNvPr name="TextBox 11" id="11"/>
          <p:cNvSpPr txBox="true"/>
          <p:nvPr/>
        </p:nvSpPr>
        <p:spPr>
          <a:xfrm rot="0">
            <a:off x="5212626" y="7121946"/>
            <a:ext cx="937219" cy="771525"/>
          </a:xfrm>
          <a:prstGeom prst="rect">
            <a:avLst/>
          </a:prstGeom>
        </p:spPr>
        <p:txBody>
          <a:bodyPr anchor="t" rtlCol="false" tIns="0" lIns="0" bIns="0" rIns="0">
            <a:spAutoFit/>
          </a:bodyPr>
          <a:lstStyle/>
          <a:p>
            <a:pPr algn="ctr">
              <a:lnSpc>
                <a:spcPts val="6000"/>
              </a:lnSpc>
            </a:pPr>
            <a:r>
              <a:rPr lang="en-US" b="true" sz="5000" i="true">
                <a:solidFill>
                  <a:srgbClr val="363636"/>
                </a:solidFill>
                <a:latin typeface="Oswald Bold"/>
                <a:ea typeface="Oswald Bold"/>
                <a:cs typeface="Oswald Bold"/>
                <a:sym typeface="Oswald Bold"/>
              </a:rPr>
              <a:t>04</a:t>
            </a:r>
          </a:p>
        </p:txBody>
      </p:sp>
      <p:sp>
        <p:nvSpPr>
          <p:cNvPr name="TextBox 12" id="12"/>
          <p:cNvSpPr txBox="true"/>
          <p:nvPr/>
        </p:nvSpPr>
        <p:spPr>
          <a:xfrm rot="0">
            <a:off x="6607430" y="3154447"/>
            <a:ext cx="6915957"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DM Sans Bold"/>
                <a:ea typeface="DM Sans Bold"/>
                <a:cs typeface="DM Sans Bold"/>
                <a:sym typeface="DM Sans Bold"/>
              </a:rPr>
              <a:t>GIỚI THIỆU ĐỀ TÀI</a:t>
            </a:r>
          </a:p>
        </p:txBody>
      </p:sp>
      <p:sp>
        <p:nvSpPr>
          <p:cNvPr name="TextBox 13" id="13"/>
          <p:cNvSpPr txBox="true"/>
          <p:nvPr/>
        </p:nvSpPr>
        <p:spPr>
          <a:xfrm rot="0">
            <a:off x="6607430" y="4445421"/>
            <a:ext cx="6076629"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DM Sans Bold"/>
                <a:ea typeface="DM Sans Bold"/>
                <a:cs typeface="DM Sans Bold"/>
                <a:sym typeface="DM Sans Bold"/>
              </a:rPr>
              <a:t>ACUNETIX</a:t>
            </a:r>
          </a:p>
        </p:txBody>
      </p:sp>
      <p:sp>
        <p:nvSpPr>
          <p:cNvPr name="TextBox 14" id="14"/>
          <p:cNvSpPr txBox="true"/>
          <p:nvPr/>
        </p:nvSpPr>
        <p:spPr>
          <a:xfrm rot="0">
            <a:off x="6607430" y="5740821"/>
            <a:ext cx="5790503" cy="857250"/>
          </a:xfrm>
          <a:prstGeom prst="rect">
            <a:avLst/>
          </a:prstGeom>
        </p:spPr>
        <p:txBody>
          <a:bodyPr anchor="t" rtlCol="false" tIns="0" lIns="0" bIns="0" rIns="0">
            <a:spAutoFit/>
          </a:bodyPr>
          <a:lstStyle/>
          <a:p>
            <a:pPr algn="l" marL="0" indent="0" lvl="0">
              <a:lnSpc>
                <a:spcPts val="6900"/>
              </a:lnSpc>
              <a:spcBef>
                <a:spcPct val="0"/>
              </a:spcBef>
            </a:pPr>
            <a:r>
              <a:rPr lang="en-US" b="true" sz="5000" spc="490">
                <a:solidFill>
                  <a:srgbClr val="231F20"/>
                </a:solidFill>
                <a:latin typeface="DM Sans Bold"/>
                <a:ea typeface="DM Sans Bold"/>
                <a:cs typeface="DM Sans Bold"/>
                <a:sym typeface="DM Sans Bold"/>
              </a:rPr>
              <a:t>DEMO</a:t>
            </a:r>
          </a:p>
        </p:txBody>
      </p:sp>
      <p:sp>
        <p:nvSpPr>
          <p:cNvPr name="TextBox 15" id="15"/>
          <p:cNvSpPr txBox="true"/>
          <p:nvPr/>
        </p:nvSpPr>
        <p:spPr>
          <a:xfrm rot="0">
            <a:off x="6607430" y="7036221"/>
            <a:ext cx="6076629" cy="857250"/>
          </a:xfrm>
          <a:prstGeom prst="rect">
            <a:avLst/>
          </a:prstGeom>
        </p:spPr>
        <p:txBody>
          <a:bodyPr anchor="t" rtlCol="false" tIns="0" lIns="0" bIns="0" rIns="0">
            <a:spAutoFit/>
          </a:bodyPr>
          <a:lstStyle/>
          <a:p>
            <a:pPr algn="l" marL="0" indent="0" lvl="0">
              <a:lnSpc>
                <a:spcPts val="6900"/>
              </a:lnSpc>
              <a:spcBef>
                <a:spcPct val="0"/>
              </a:spcBef>
            </a:pPr>
            <a:r>
              <a:rPr lang="en-US" b="true" sz="5000" spc="490">
                <a:solidFill>
                  <a:srgbClr val="231F20"/>
                </a:solidFill>
                <a:latin typeface="DM Sans Bold"/>
                <a:ea typeface="DM Sans Bold"/>
                <a:cs typeface="DM Sans Bold"/>
                <a:sym typeface="DM Sans Bold"/>
              </a:rPr>
              <a:t>KẾT LUẬN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917792"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1655445"/>
            <a:ext cx="9629612" cy="3600351"/>
            <a:chOff x="0" y="0"/>
            <a:chExt cx="3689521" cy="1379450"/>
          </a:xfrm>
        </p:grpSpPr>
        <p:sp>
          <p:nvSpPr>
            <p:cNvPr name="Freeform 5" id="5"/>
            <p:cNvSpPr/>
            <p:nvPr/>
          </p:nvSpPr>
          <p:spPr>
            <a:xfrm flipH="false" flipV="false" rot="0">
              <a:off x="0" y="0"/>
              <a:ext cx="3689521" cy="1379450"/>
            </a:xfrm>
            <a:custGeom>
              <a:avLst/>
              <a:gdLst/>
              <a:ahLst/>
              <a:cxnLst/>
              <a:rect r="r" b="b" t="t" l="l"/>
              <a:pathLst>
                <a:path h="1379450" w="3689521">
                  <a:moveTo>
                    <a:pt x="0" y="0"/>
                  </a:moveTo>
                  <a:lnTo>
                    <a:pt x="3689521" y="0"/>
                  </a:lnTo>
                  <a:lnTo>
                    <a:pt x="3689521" y="1379450"/>
                  </a:lnTo>
                  <a:lnTo>
                    <a:pt x="0" y="1379450"/>
                  </a:lnTo>
                  <a:close/>
                </a:path>
              </a:pathLst>
            </a:custGeom>
            <a:solidFill>
              <a:srgbClr val="EFEFEF"/>
            </a:solidFill>
          </p:spPr>
        </p:sp>
        <p:sp>
          <p:nvSpPr>
            <p:cNvPr name="TextBox 6" id="6"/>
            <p:cNvSpPr txBox="true"/>
            <p:nvPr/>
          </p:nvSpPr>
          <p:spPr>
            <a:xfrm>
              <a:off x="0" y="-28575"/>
              <a:ext cx="3689521" cy="1408025"/>
            </a:xfrm>
            <a:prstGeom prst="rect">
              <a:avLst/>
            </a:prstGeom>
          </p:spPr>
          <p:txBody>
            <a:bodyPr anchor="ctr" rtlCol="false" tIns="50800" lIns="50800" bIns="50800" rIns="50800"/>
            <a:lstStyle/>
            <a:p>
              <a:pPr algn="ctr">
                <a:lnSpc>
                  <a:spcPts val="3899"/>
                </a:lnSpc>
              </a:pPr>
            </a:p>
          </p:txBody>
        </p:sp>
      </p:grpSp>
      <p:sp>
        <p:nvSpPr>
          <p:cNvPr name="Freeform 7" id="7"/>
          <p:cNvSpPr/>
          <p:nvPr/>
        </p:nvSpPr>
        <p:spPr>
          <a:xfrm flipH="false" flipV="false" rot="0">
            <a:off x="6495721" y="5255796"/>
            <a:ext cx="10763579" cy="4318886"/>
          </a:xfrm>
          <a:custGeom>
            <a:avLst/>
            <a:gdLst/>
            <a:ahLst/>
            <a:cxnLst/>
            <a:rect r="r" b="b" t="t" l="l"/>
            <a:pathLst>
              <a:path h="4318886" w="10763579">
                <a:moveTo>
                  <a:pt x="0" y="0"/>
                </a:moveTo>
                <a:lnTo>
                  <a:pt x="10763579" y="0"/>
                </a:lnTo>
                <a:lnTo>
                  <a:pt x="10763579" y="4318887"/>
                </a:lnTo>
                <a:lnTo>
                  <a:pt x="0" y="4318887"/>
                </a:lnTo>
                <a:lnTo>
                  <a:pt x="0" y="0"/>
                </a:lnTo>
                <a:close/>
              </a:path>
            </a:pathLst>
          </a:custGeom>
          <a:blipFill>
            <a:blip r:embed="rId5"/>
            <a:stretch>
              <a:fillRect l="0" t="0" r="0" b="0"/>
            </a:stretch>
          </a:blipFill>
        </p:spPr>
      </p:sp>
      <p:sp>
        <p:nvSpPr>
          <p:cNvPr name="TextBox 8" id="8"/>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01. GIỚI THIỆU ĐỀ TÀI</a:t>
            </a:r>
          </a:p>
        </p:txBody>
      </p:sp>
      <p:sp>
        <p:nvSpPr>
          <p:cNvPr name="TextBox 9" id="9"/>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NGỮ CẢNH VẤN ĐỀ</a:t>
            </a:r>
          </a:p>
        </p:txBody>
      </p:sp>
      <p:sp>
        <p:nvSpPr>
          <p:cNvPr name="TextBox 10" id="10"/>
          <p:cNvSpPr txBox="true"/>
          <p:nvPr/>
        </p:nvSpPr>
        <p:spPr>
          <a:xfrm rot="0">
            <a:off x="182497" y="1861136"/>
            <a:ext cx="9264619" cy="3131820"/>
          </a:xfrm>
          <a:prstGeom prst="rect">
            <a:avLst/>
          </a:prstGeom>
        </p:spPr>
        <p:txBody>
          <a:bodyPr anchor="t" rtlCol="false" tIns="0" lIns="0" bIns="0" rIns="0">
            <a:spAutoFit/>
          </a:bodyPr>
          <a:lstStyle/>
          <a:p>
            <a:pPr algn="l" marL="0" indent="0" lvl="0">
              <a:lnSpc>
                <a:spcPts val="4139"/>
              </a:lnSpc>
              <a:spcBef>
                <a:spcPct val="0"/>
              </a:spcBef>
            </a:pPr>
            <a:r>
              <a:rPr lang="en-US" sz="2999" spc="293">
                <a:solidFill>
                  <a:srgbClr val="231F20"/>
                </a:solidFill>
                <a:latin typeface="Hina-Mincho"/>
                <a:ea typeface="Hina-Mincho"/>
                <a:cs typeface="Hina-Mincho"/>
                <a:sym typeface="Hina-Mincho"/>
              </a:rPr>
              <a:t>Trong kỷ nguyên số, bảo mật web trở thành một trong những ưu tiên hàng đầu đối với sự tồn vong của doanh nghiệp, đặc biệt là các ứng dụng web, vì chúng xử lý lượng lớn dữ liệu cá nhân và tài chính. Các ứng dụng này thường xuyên trở thành mục tiêu của hacker, với các cuộc tấn công ngày càng tinh vi.</a:t>
            </a:r>
          </a:p>
        </p:txBody>
      </p:sp>
      <p:sp>
        <p:nvSpPr>
          <p:cNvPr name="Freeform 11" id="11"/>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917792"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1655445"/>
            <a:ext cx="9629612" cy="3600351"/>
            <a:chOff x="0" y="0"/>
            <a:chExt cx="3689521" cy="1379450"/>
          </a:xfrm>
        </p:grpSpPr>
        <p:sp>
          <p:nvSpPr>
            <p:cNvPr name="Freeform 5" id="5"/>
            <p:cNvSpPr/>
            <p:nvPr/>
          </p:nvSpPr>
          <p:spPr>
            <a:xfrm flipH="false" flipV="false" rot="0">
              <a:off x="0" y="0"/>
              <a:ext cx="3689521" cy="1379450"/>
            </a:xfrm>
            <a:custGeom>
              <a:avLst/>
              <a:gdLst/>
              <a:ahLst/>
              <a:cxnLst/>
              <a:rect r="r" b="b" t="t" l="l"/>
              <a:pathLst>
                <a:path h="1379450" w="3689521">
                  <a:moveTo>
                    <a:pt x="0" y="0"/>
                  </a:moveTo>
                  <a:lnTo>
                    <a:pt x="3689521" y="0"/>
                  </a:lnTo>
                  <a:lnTo>
                    <a:pt x="3689521" y="1379450"/>
                  </a:lnTo>
                  <a:lnTo>
                    <a:pt x="0" y="1379450"/>
                  </a:lnTo>
                  <a:close/>
                </a:path>
              </a:pathLst>
            </a:custGeom>
            <a:solidFill>
              <a:srgbClr val="EFEFEF"/>
            </a:solidFill>
          </p:spPr>
        </p:sp>
        <p:sp>
          <p:nvSpPr>
            <p:cNvPr name="TextBox 6" id="6"/>
            <p:cNvSpPr txBox="true"/>
            <p:nvPr/>
          </p:nvSpPr>
          <p:spPr>
            <a:xfrm>
              <a:off x="0" y="-28575"/>
              <a:ext cx="3689521" cy="1408025"/>
            </a:xfrm>
            <a:prstGeom prst="rect">
              <a:avLst/>
            </a:prstGeom>
          </p:spPr>
          <p:txBody>
            <a:bodyPr anchor="ctr" rtlCol="false" tIns="50800" lIns="50800" bIns="50800" rIns="50800"/>
            <a:lstStyle/>
            <a:p>
              <a:pPr algn="ctr">
                <a:lnSpc>
                  <a:spcPts val="3899"/>
                </a:lnSpc>
              </a:pPr>
            </a:p>
          </p:txBody>
        </p:sp>
      </p:grpSp>
      <p:sp>
        <p:nvSpPr>
          <p:cNvPr name="TextBox 7" id="7"/>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01. GIỚI THIỆU ĐỀ TÀI</a:t>
            </a:r>
          </a:p>
        </p:txBody>
      </p:sp>
      <p:sp>
        <p:nvSpPr>
          <p:cNvPr name="TextBox 8" id="8"/>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GIẢI PHÁP</a:t>
            </a:r>
          </a:p>
        </p:txBody>
      </p:sp>
      <p:sp>
        <p:nvSpPr>
          <p:cNvPr name="TextBox 9" id="9"/>
          <p:cNvSpPr txBox="true"/>
          <p:nvPr/>
        </p:nvSpPr>
        <p:spPr>
          <a:xfrm rot="0">
            <a:off x="182497" y="1861136"/>
            <a:ext cx="9264619" cy="3655695"/>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Để đối phó với các mối đe dọa này, việc áp dụng các công cụ kiểm thử bảo mật chuyên sâu là vô cùng cần thiết. </a:t>
            </a:r>
          </a:p>
          <a:p>
            <a:pPr algn="l">
              <a:lnSpc>
                <a:spcPts val="4139"/>
              </a:lnSpc>
            </a:pPr>
            <a:r>
              <a:rPr lang="en-US" sz="2999" spc="293">
                <a:solidFill>
                  <a:srgbClr val="231F20"/>
                </a:solidFill>
                <a:latin typeface="Hina-Mincho"/>
                <a:ea typeface="Hina-Mincho"/>
                <a:cs typeface="Hina-Mincho"/>
                <a:sym typeface="Hina-Mincho"/>
              </a:rPr>
              <a:t>Nổi bật với khả năng quét và phân tích mạnh mẽ đó là Acunetix. Nó sử dụng hai phương pháp bảo mật chính: DAST và IAST.</a:t>
            </a:r>
          </a:p>
          <a:p>
            <a:pPr algn="l" marL="0" indent="0" lvl="0">
              <a:lnSpc>
                <a:spcPts val="4139"/>
              </a:lnSpc>
              <a:spcBef>
                <a:spcPct val="0"/>
              </a:spcBef>
            </a:pPr>
          </a:p>
        </p:txBody>
      </p:sp>
      <p:sp>
        <p:nvSpPr>
          <p:cNvPr name="Freeform 10" id="10"/>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8005975" y="5255796"/>
            <a:ext cx="9629612" cy="3600351"/>
            <a:chOff x="0" y="0"/>
            <a:chExt cx="3689521" cy="1379450"/>
          </a:xfrm>
        </p:grpSpPr>
        <p:sp>
          <p:nvSpPr>
            <p:cNvPr name="Freeform 12" id="12"/>
            <p:cNvSpPr/>
            <p:nvPr/>
          </p:nvSpPr>
          <p:spPr>
            <a:xfrm flipH="false" flipV="false" rot="0">
              <a:off x="0" y="0"/>
              <a:ext cx="3689521" cy="1379450"/>
            </a:xfrm>
            <a:custGeom>
              <a:avLst/>
              <a:gdLst/>
              <a:ahLst/>
              <a:cxnLst/>
              <a:rect r="r" b="b" t="t" l="l"/>
              <a:pathLst>
                <a:path h="1379450" w="3689521">
                  <a:moveTo>
                    <a:pt x="0" y="0"/>
                  </a:moveTo>
                  <a:lnTo>
                    <a:pt x="3689521" y="0"/>
                  </a:lnTo>
                  <a:lnTo>
                    <a:pt x="3689521" y="1379450"/>
                  </a:lnTo>
                  <a:lnTo>
                    <a:pt x="0" y="1379450"/>
                  </a:lnTo>
                  <a:close/>
                </a:path>
              </a:pathLst>
            </a:custGeom>
            <a:solidFill>
              <a:srgbClr val="EFEFEF"/>
            </a:solidFill>
          </p:spPr>
        </p:sp>
        <p:sp>
          <p:nvSpPr>
            <p:cNvPr name="TextBox 13" id="13"/>
            <p:cNvSpPr txBox="true"/>
            <p:nvPr/>
          </p:nvSpPr>
          <p:spPr>
            <a:xfrm>
              <a:off x="0" y="-28575"/>
              <a:ext cx="3689521" cy="1408025"/>
            </a:xfrm>
            <a:prstGeom prst="rect">
              <a:avLst/>
            </a:prstGeom>
          </p:spPr>
          <p:txBody>
            <a:bodyPr anchor="ctr" rtlCol="false" tIns="50800" lIns="50800" bIns="50800" rIns="50800"/>
            <a:lstStyle/>
            <a:p>
              <a:pPr algn="ctr">
                <a:lnSpc>
                  <a:spcPts val="3899"/>
                </a:lnSpc>
              </a:pPr>
            </a:p>
          </p:txBody>
        </p:sp>
      </p:grpSp>
      <p:sp>
        <p:nvSpPr>
          <p:cNvPr name="Freeform 14" id="14"/>
          <p:cNvSpPr/>
          <p:nvPr/>
        </p:nvSpPr>
        <p:spPr>
          <a:xfrm flipH="false" flipV="false" rot="0">
            <a:off x="9656854" y="1483995"/>
            <a:ext cx="6327854" cy="3543598"/>
          </a:xfrm>
          <a:custGeom>
            <a:avLst/>
            <a:gdLst/>
            <a:ahLst/>
            <a:cxnLst/>
            <a:rect r="r" b="b" t="t" l="l"/>
            <a:pathLst>
              <a:path h="3543598" w="6327854">
                <a:moveTo>
                  <a:pt x="0" y="0"/>
                </a:moveTo>
                <a:lnTo>
                  <a:pt x="6327855" y="0"/>
                </a:lnTo>
                <a:lnTo>
                  <a:pt x="6327855" y="3543599"/>
                </a:lnTo>
                <a:lnTo>
                  <a:pt x="0" y="3543599"/>
                </a:lnTo>
                <a:lnTo>
                  <a:pt x="0" y="0"/>
                </a:lnTo>
                <a:close/>
              </a:path>
            </a:pathLst>
          </a:custGeom>
          <a:blipFill>
            <a:blip r:embed="rId5"/>
            <a:stretch>
              <a:fillRect l="0" t="0" r="0" b="0"/>
            </a:stretch>
          </a:blipFill>
        </p:spPr>
      </p:sp>
      <p:sp>
        <p:nvSpPr>
          <p:cNvPr name="TextBox 15" id="15"/>
          <p:cNvSpPr txBox="true"/>
          <p:nvPr/>
        </p:nvSpPr>
        <p:spPr>
          <a:xfrm rot="0">
            <a:off x="8188472" y="5723424"/>
            <a:ext cx="9264619" cy="2607945"/>
          </a:xfrm>
          <a:prstGeom prst="rect">
            <a:avLst/>
          </a:prstGeom>
        </p:spPr>
        <p:txBody>
          <a:bodyPr anchor="t" rtlCol="false" tIns="0" lIns="0" bIns="0" rIns="0">
            <a:spAutoFit/>
          </a:bodyPr>
          <a:lstStyle/>
          <a:p>
            <a:pPr algn="l" marL="0" indent="0" lvl="0">
              <a:lnSpc>
                <a:spcPts val="4139"/>
              </a:lnSpc>
              <a:spcBef>
                <a:spcPct val="0"/>
              </a:spcBef>
            </a:pPr>
            <a:r>
              <a:rPr lang="en-US" sz="2999" spc="293">
                <a:solidFill>
                  <a:srgbClr val="231F20"/>
                </a:solidFill>
                <a:latin typeface="Hina-Mincho"/>
                <a:ea typeface="Hina-Mincho"/>
                <a:cs typeface="Hina-Mincho"/>
                <a:sym typeface="Hina-Mincho"/>
              </a:rPr>
              <a:t>Kết hợp cả hai phương pháp này, Acunetix cung cấp hệ thống bảo vệ đa lớp, phát hiện kịp thời các lỗ hổng từ cả bên ngoài và bên trong ứng dụng, giúp giảm thiểu rủi ro bảo mật và bảo vệ dữ liệu nhạy cảm của người dùng.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917792"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1655445"/>
            <a:ext cx="17259300" cy="3488055"/>
            <a:chOff x="0" y="0"/>
            <a:chExt cx="6612785" cy="1336425"/>
          </a:xfrm>
        </p:grpSpPr>
        <p:sp>
          <p:nvSpPr>
            <p:cNvPr name="Freeform 5" id="5"/>
            <p:cNvSpPr/>
            <p:nvPr/>
          </p:nvSpPr>
          <p:spPr>
            <a:xfrm flipH="false" flipV="false" rot="0">
              <a:off x="0" y="0"/>
              <a:ext cx="6612785" cy="1336425"/>
            </a:xfrm>
            <a:custGeom>
              <a:avLst/>
              <a:gdLst/>
              <a:ahLst/>
              <a:cxnLst/>
              <a:rect r="r" b="b" t="t" l="l"/>
              <a:pathLst>
                <a:path h="1336425" w="6612785">
                  <a:moveTo>
                    <a:pt x="0" y="0"/>
                  </a:moveTo>
                  <a:lnTo>
                    <a:pt x="6612785" y="0"/>
                  </a:lnTo>
                  <a:lnTo>
                    <a:pt x="6612785" y="1336425"/>
                  </a:lnTo>
                  <a:lnTo>
                    <a:pt x="0" y="1336425"/>
                  </a:lnTo>
                  <a:close/>
                </a:path>
              </a:pathLst>
            </a:custGeom>
            <a:solidFill>
              <a:srgbClr val="EFEFEF"/>
            </a:solidFill>
          </p:spPr>
        </p:sp>
        <p:sp>
          <p:nvSpPr>
            <p:cNvPr name="TextBox 6" id="6"/>
            <p:cNvSpPr txBox="true"/>
            <p:nvPr/>
          </p:nvSpPr>
          <p:spPr>
            <a:xfrm>
              <a:off x="0" y="-28575"/>
              <a:ext cx="6612785" cy="1365000"/>
            </a:xfrm>
            <a:prstGeom prst="rect">
              <a:avLst/>
            </a:prstGeom>
          </p:spPr>
          <p:txBody>
            <a:bodyPr anchor="ctr" rtlCol="false" tIns="50800" lIns="50800" bIns="50800" rIns="50800"/>
            <a:lstStyle/>
            <a:p>
              <a:pPr algn="ctr">
                <a:lnSpc>
                  <a:spcPts val="3899"/>
                </a:lnSpc>
              </a:pPr>
            </a:p>
          </p:txBody>
        </p:sp>
      </p:grpSp>
      <p:sp>
        <p:nvSpPr>
          <p:cNvPr name="TextBox 7" id="7"/>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8" id="8"/>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ACUNETIX LÀ GÌ ?</a:t>
            </a:r>
          </a:p>
        </p:txBody>
      </p:sp>
      <p:sp>
        <p:nvSpPr>
          <p:cNvPr name="TextBox 9" id="9"/>
          <p:cNvSpPr txBox="true"/>
          <p:nvPr/>
        </p:nvSpPr>
        <p:spPr>
          <a:xfrm rot="0">
            <a:off x="255702" y="1804987"/>
            <a:ext cx="16747897" cy="3131820"/>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Acunetix là một công cụ mạnh mẽ để thử nghiệm bảo mật ứng dụng web, được thiết kế để tự động quét và xác định các lỗ hổng bảo mật trong các trang web và ứng dụng web qua HTTP/HTTPS. Nền tảng này có khả năng phát hiện hơn 3000 lỗ hổng bảo mật khác nhau, bao gồm nhưng không giới hạn ở các lỗi sau: SQL, XSS,CSRF,XXE, broken authentication,…..</a:t>
            </a:r>
          </a:p>
          <a:p>
            <a:pPr algn="l" marL="0" indent="0" lvl="0">
              <a:lnSpc>
                <a:spcPts val="4139"/>
              </a:lnSpc>
              <a:spcBef>
                <a:spcPct val="0"/>
              </a:spcBef>
            </a:pPr>
          </a:p>
        </p:txBody>
      </p:sp>
      <p:sp>
        <p:nvSpPr>
          <p:cNvPr name="Freeform 10" id="10"/>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0" y="5141606"/>
            <a:ext cx="17259300" cy="1032847"/>
          </a:xfrm>
          <a:custGeom>
            <a:avLst/>
            <a:gdLst/>
            <a:ahLst/>
            <a:cxnLst/>
            <a:rect r="r" b="b" t="t" l="l"/>
            <a:pathLst>
              <a:path h="1032847" w="17259300">
                <a:moveTo>
                  <a:pt x="0" y="0"/>
                </a:moveTo>
                <a:lnTo>
                  <a:pt x="17259300" y="0"/>
                </a:lnTo>
                <a:lnTo>
                  <a:pt x="17259300" y="1032847"/>
                </a:lnTo>
                <a:lnTo>
                  <a:pt x="0" y="1032847"/>
                </a:lnTo>
                <a:lnTo>
                  <a:pt x="0" y="0"/>
                </a:lnTo>
                <a:close/>
              </a:path>
            </a:pathLst>
          </a:custGeom>
          <a:blipFill>
            <a:blip r:embed="rId5"/>
            <a:stretch>
              <a:fillRect l="0" t="-191548" r="0" b="-3848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917792" y="6379252"/>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1655445"/>
            <a:ext cx="17192359" cy="2135685"/>
            <a:chOff x="0" y="0"/>
            <a:chExt cx="6587137" cy="818273"/>
          </a:xfrm>
        </p:grpSpPr>
        <p:sp>
          <p:nvSpPr>
            <p:cNvPr name="Freeform 5" id="5"/>
            <p:cNvSpPr/>
            <p:nvPr/>
          </p:nvSpPr>
          <p:spPr>
            <a:xfrm flipH="false" flipV="false" rot="0">
              <a:off x="0" y="0"/>
              <a:ext cx="6587137" cy="818273"/>
            </a:xfrm>
            <a:custGeom>
              <a:avLst/>
              <a:gdLst/>
              <a:ahLst/>
              <a:cxnLst/>
              <a:rect r="r" b="b" t="t" l="l"/>
              <a:pathLst>
                <a:path h="818273" w="6587137">
                  <a:moveTo>
                    <a:pt x="0" y="0"/>
                  </a:moveTo>
                  <a:lnTo>
                    <a:pt x="6587137" y="0"/>
                  </a:lnTo>
                  <a:lnTo>
                    <a:pt x="6587137" y="818273"/>
                  </a:lnTo>
                  <a:lnTo>
                    <a:pt x="0" y="818273"/>
                  </a:lnTo>
                  <a:close/>
                </a:path>
              </a:pathLst>
            </a:custGeom>
            <a:solidFill>
              <a:srgbClr val="EFEFEF"/>
            </a:solidFill>
          </p:spPr>
        </p:sp>
        <p:sp>
          <p:nvSpPr>
            <p:cNvPr name="TextBox 6" id="6"/>
            <p:cNvSpPr txBox="true"/>
            <p:nvPr/>
          </p:nvSpPr>
          <p:spPr>
            <a:xfrm>
              <a:off x="0" y="-28575"/>
              <a:ext cx="6587137" cy="846848"/>
            </a:xfrm>
            <a:prstGeom prst="rect">
              <a:avLst/>
            </a:prstGeom>
          </p:spPr>
          <p:txBody>
            <a:bodyPr anchor="ctr" rtlCol="false" tIns="50800" lIns="50800" bIns="50800" rIns="50800"/>
            <a:lstStyle/>
            <a:p>
              <a:pPr algn="ctr">
                <a:lnSpc>
                  <a:spcPts val="3899"/>
                </a:lnSpc>
              </a:pPr>
            </a:p>
          </p:txBody>
        </p:sp>
      </p:grpSp>
      <p:sp>
        <p:nvSpPr>
          <p:cNvPr name="TextBox 7" id="7"/>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8" id="8"/>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CHỨC NĂNG CỦA ACUNETIX</a:t>
            </a:r>
          </a:p>
        </p:txBody>
      </p:sp>
      <p:sp>
        <p:nvSpPr>
          <p:cNvPr name="TextBox 9" id="9"/>
          <p:cNvSpPr txBox="true"/>
          <p:nvPr/>
        </p:nvSpPr>
        <p:spPr>
          <a:xfrm rot="0">
            <a:off x="350573" y="1911137"/>
            <a:ext cx="16491214" cy="2084070"/>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Dựa trên giao diện của Acunetix, có thể thấy trang web có các chức năng: </a:t>
            </a:r>
          </a:p>
          <a:p>
            <a:pPr algn="l">
              <a:lnSpc>
                <a:spcPts val="4139"/>
              </a:lnSpc>
            </a:pPr>
            <a:r>
              <a:rPr lang="en-US" sz="2999" spc="293">
                <a:solidFill>
                  <a:srgbClr val="231F20"/>
                </a:solidFill>
                <a:latin typeface="Hina-Mincho"/>
                <a:ea typeface="Hina-Mincho"/>
                <a:cs typeface="Hina-Mincho"/>
                <a:sym typeface="Hina-Mincho"/>
              </a:rPr>
              <a:t>Overview, Discovery, Targets, Scans, Vulnerabilities, Reports, Users, Scan Profiles, Network Scanner, WAFs, Engines, Excluded hours, Cài đặt Proxy, Issue Trackers, Cài đặt</a:t>
            </a:r>
          </a:p>
          <a:p>
            <a:pPr algn="l" marL="0" indent="0" lvl="0">
              <a:lnSpc>
                <a:spcPts val="4139"/>
              </a:lnSpc>
              <a:spcBef>
                <a:spcPct val="0"/>
              </a:spcBef>
            </a:pPr>
          </a:p>
        </p:txBody>
      </p:sp>
      <p:sp>
        <p:nvSpPr>
          <p:cNvPr name="Freeform 10" id="10"/>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0" y="3791130"/>
            <a:ext cx="17192359" cy="835522"/>
          </a:xfrm>
          <a:custGeom>
            <a:avLst/>
            <a:gdLst/>
            <a:ahLst/>
            <a:cxnLst/>
            <a:rect r="r" b="b" t="t" l="l"/>
            <a:pathLst>
              <a:path h="835522" w="17192359">
                <a:moveTo>
                  <a:pt x="0" y="0"/>
                </a:moveTo>
                <a:lnTo>
                  <a:pt x="17192359" y="0"/>
                </a:lnTo>
                <a:lnTo>
                  <a:pt x="17192359" y="835522"/>
                </a:lnTo>
                <a:lnTo>
                  <a:pt x="0" y="835522"/>
                </a:lnTo>
                <a:lnTo>
                  <a:pt x="0" y="0"/>
                </a:lnTo>
                <a:close/>
              </a:path>
            </a:pathLst>
          </a:custGeom>
          <a:blipFill>
            <a:blip r:embed="rId5"/>
            <a:stretch>
              <a:fillRect l="0" t="-247436" r="0" b="-58954"/>
            </a:stretch>
          </a:blipFill>
        </p:spPr>
      </p:sp>
      <p:sp>
        <p:nvSpPr>
          <p:cNvPr name="Freeform 12" id="12"/>
          <p:cNvSpPr/>
          <p:nvPr/>
        </p:nvSpPr>
        <p:spPr>
          <a:xfrm flipH="false" flipV="false" rot="0">
            <a:off x="5891100" y="4626652"/>
            <a:ext cx="11301259" cy="5113820"/>
          </a:xfrm>
          <a:custGeom>
            <a:avLst/>
            <a:gdLst/>
            <a:ahLst/>
            <a:cxnLst/>
            <a:rect r="r" b="b" t="t" l="l"/>
            <a:pathLst>
              <a:path h="5113820" w="11301259">
                <a:moveTo>
                  <a:pt x="0" y="0"/>
                </a:moveTo>
                <a:lnTo>
                  <a:pt x="11301259" y="0"/>
                </a:lnTo>
                <a:lnTo>
                  <a:pt x="11301259" y="5113820"/>
                </a:lnTo>
                <a:lnTo>
                  <a:pt x="0" y="5113820"/>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359162" y="649772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1655445"/>
            <a:ext cx="16580271" cy="1543341"/>
            <a:chOff x="0" y="0"/>
            <a:chExt cx="6352619" cy="591321"/>
          </a:xfrm>
        </p:grpSpPr>
        <p:sp>
          <p:nvSpPr>
            <p:cNvPr name="Freeform 5" id="5"/>
            <p:cNvSpPr/>
            <p:nvPr/>
          </p:nvSpPr>
          <p:spPr>
            <a:xfrm flipH="false" flipV="false" rot="0">
              <a:off x="0" y="0"/>
              <a:ext cx="6352619" cy="591321"/>
            </a:xfrm>
            <a:custGeom>
              <a:avLst/>
              <a:gdLst/>
              <a:ahLst/>
              <a:cxnLst/>
              <a:rect r="r" b="b" t="t" l="l"/>
              <a:pathLst>
                <a:path h="591321" w="6352619">
                  <a:moveTo>
                    <a:pt x="0" y="0"/>
                  </a:moveTo>
                  <a:lnTo>
                    <a:pt x="6352619" y="0"/>
                  </a:lnTo>
                  <a:lnTo>
                    <a:pt x="6352619" y="591321"/>
                  </a:lnTo>
                  <a:lnTo>
                    <a:pt x="0" y="591321"/>
                  </a:lnTo>
                  <a:close/>
                </a:path>
              </a:pathLst>
            </a:custGeom>
            <a:solidFill>
              <a:srgbClr val="EFEFEF"/>
            </a:solidFill>
          </p:spPr>
        </p:sp>
        <p:sp>
          <p:nvSpPr>
            <p:cNvPr name="TextBox 6" id="6"/>
            <p:cNvSpPr txBox="true"/>
            <p:nvPr/>
          </p:nvSpPr>
          <p:spPr>
            <a:xfrm>
              <a:off x="0" y="-28575"/>
              <a:ext cx="6352619" cy="619896"/>
            </a:xfrm>
            <a:prstGeom prst="rect">
              <a:avLst/>
            </a:prstGeom>
          </p:spPr>
          <p:txBody>
            <a:bodyPr anchor="ctr" rtlCol="false" tIns="50800" lIns="50800" bIns="50800" rIns="50800"/>
            <a:lstStyle/>
            <a:p>
              <a:pPr algn="ctr">
                <a:lnSpc>
                  <a:spcPts val="3899"/>
                </a:lnSpc>
              </a:pPr>
            </a:p>
          </p:txBody>
        </p:sp>
      </p:grpSp>
      <p:sp>
        <p:nvSpPr>
          <p:cNvPr name="TextBox 7" id="7"/>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8" id="8"/>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CHỨC NĂNG CỦA ACUNETIX</a:t>
            </a:r>
          </a:p>
        </p:txBody>
      </p:sp>
      <p:sp>
        <p:nvSpPr>
          <p:cNvPr name="TextBox 9" id="9"/>
          <p:cNvSpPr txBox="true"/>
          <p:nvPr/>
        </p:nvSpPr>
        <p:spPr>
          <a:xfrm rot="0">
            <a:off x="350573" y="1880381"/>
            <a:ext cx="16491214" cy="1036320"/>
          </a:xfrm>
          <a:prstGeom prst="rect">
            <a:avLst/>
          </a:prstGeom>
        </p:spPr>
        <p:txBody>
          <a:bodyPr anchor="t" rtlCol="false" tIns="0" lIns="0" bIns="0" rIns="0">
            <a:spAutoFit/>
          </a:bodyPr>
          <a:lstStyle/>
          <a:p>
            <a:pPr algn="l" marL="647697" indent="-323848" lvl="1">
              <a:lnSpc>
                <a:spcPts val="4139"/>
              </a:lnSpc>
              <a:buFont typeface="Arial"/>
              <a:buChar char="•"/>
            </a:pPr>
            <a:r>
              <a:rPr lang="en-US" sz="2999" spc="293">
                <a:solidFill>
                  <a:srgbClr val="231F20"/>
                </a:solidFill>
                <a:latin typeface="Hina-Mincho"/>
                <a:ea typeface="Hina-Mincho"/>
                <a:cs typeface="Hina-Mincho"/>
                <a:sym typeface="Hina-Mincho"/>
              </a:rPr>
              <a:t>Targets: targets là một tài sản web (trang web, ứng dụng web, máy chủ hoặc thiết bị mạng) mà ta muốn quét để tìm lỗ hổng bảo mật</a:t>
            </a:r>
          </a:p>
        </p:txBody>
      </p:sp>
      <p:sp>
        <p:nvSpPr>
          <p:cNvPr name="Freeform 10" id="10"/>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062744" y="3370236"/>
            <a:ext cx="14196556" cy="5714114"/>
          </a:xfrm>
          <a:custGeom>
            <a:avLst/>
            <a:gdLst/>
            <a:ahLst/>
            <a:cxnLst/>
            <a:rect r="r" b="b" t="t" l="l"/>
            <a:pathLst>
              <a:path h="5714114" w="14196556">
                <a:moveTo>
                  <a:pt x="0" y="0"/>
                </a:moveTo>
                <a:lnTo>
                  <a:pt x="14196556" y="0"/>
                </a:lnTo>
                <a:lnTo>
                  <a:pt x="14196556" y="5714114"/>
                </a:lnTo>
                <a:lnTo>
                  <a:pt x="0" y="5714114"/>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4141870" y="6611575"/>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8662" y="2110741"/>
            <a:ext cx="16698740" cy="1089211"/>
            <a:chOff x="0" y="0"/>
            <a:chExt cx="6398010" cy="417324"/>
          </a:xfrm>
        </p:grpSpPr>
        <p:sp>
          <p:nvSpPr>
            <p:cNvPr name="Freeform 5" id="5"/>
            <p:cNvSpPr/>
            <p:nvPr/>
          </p:nvSpPr>
          <p:spPr>
            <a:xfrm flipH="false" flipV="false" rot="0">
              <a:off x="0" y="0"/>
              <a:ext cx="6398010" cy="417324"/>
            </a:xfrm>
            <a:custGeom>
              <a:avLst/>
              <a:gdLst/>
              <a:ahLst/>
              <a:cxnLst/>
              <a:rect r="r" b="b" t="t" l="l"/>
              <a:pathLst>
                <a:path h="417324" w="6398010">
                  <a:moveTo>
                    <a:pt x="0" y="0"/>
                  </a:moveTo>
                  <a:lnTo>
                    <a:pt x="6398010" y="0"/>
                  </a:lnTo>
                  <a:lnTo>
                    <a:pt x="6398010" y="417324"/>
                  </a:lnTo>
                  <a:lnTo>
                    <a:pt x="0" y="417324"/>
                  </a:lnTo>
                  <a:close/>
                </a:path>
              </a:pathLst>
            </a:custGeom>
            <a:solidFill>
              <a:srgbClr val="EFEFEF"/>
            </a:solidFill>
          </p:spPr>
        </p:sp>
        <p:sp>
          <p:nvSpPr>
            <p:cNvPr name="TextBox 6" id="6"/>
            <p:cNvSpPr txBox="true"/>
            <p:nvPr/>
          </p:nvSpPr>
          <p:spPr>
            <a:xfrm>
              <a:off x="0" y="-28575"/>
              <a:ext cx="6398010" cy="445899"/>
            </a:xfrm>
            <a:prstGeom prst="rect">
              <a:avLst/>
            </a:prstGeom>
          </p:spPr>
          <p:txBody>
            <a:bodyPr anchor="ctr" rtlCol="false" tIns="50800" lIns="50800" bIns="50800" rIns="50800"/>
            <a:lstStyle/>
            <a:p>
              <a:pPr algn="ctr">
                <a:lnSpc>
                  <a:spcPts val="3899"/>
                </a:lnSpc>
              </a:pPr>
            </a:p>
          </p:txBody>
        </p:sp>
      </p:grpSp>
      <p:sp>
        <p:nvSpPr>
          <p:cNvPr name="TextBox 7" id="7"/>
          <p:cNvSpPr txBox="true"/>
          <p:nvPr/>
        </p:nvSpPr>
        <p:spPr>
          <a:xfrm rot="0">
            <a:off x="78662" y="1853"/>
            <a:ext cx="14792654"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02. ACUNETIX</a:t>
            </a:r>
          </a:p>
        </p:txBody>
      </p:sp>
      <p:sp>
        <p:nvSpPr>
          <p:cNvPr name="TextBox 8" id="8"/>
          <p:cNvSpPr txBox="true"/>
          <p:nvPr/>
        </p:nvSpPr>
        <p:spPr>
          <a:xfrm rot="0">
            <a:off x="78662" y="971550"/>
            <a:ext cx="14792654" cy="512445"/>
          </a:xfrm>
          <a:prstGeom prst="rect">
            <a:avLst/>
          </a:prstGeom>
        </p:spPr>
        <p:txBody>
          <a:bodyPr anchor="t" rtlCol="false" tIns="0" lIns="0" bIns="0" rIns="0">
            <a:spAutoFit/>
          </a:bodyPr>
          <a:lstStyle/>
          <a:p>
            <a:pPr algn="l">
              <a:lnSpc>
                <a:spcPts val="4139"/>
              </a:lnSpc>
            </a:pPr>
            <a:r>
              <a:rPr lang="en-US" b="true" sz="2999" spc="293">
                <a:solidFill>
                  <a:srgbClr val="231F20"/>
                </a:solidFill>
                <a:latin typeface="Oswald Bold"/>
                <a:ea typeface="Oswald Bold"/>
                <a:cs typeface="Oswald Bold"/>
                <a:sym typeface="Oswald Bold"/>
              </a:rPr>
              <a:t>CHỨC NĂNG CỦA ACUNETIX</a:t>
            </a:r>
          </a:p>
        </p:txBody>
      </p:sp>
      <p:sp>
        <p:nvSpPr>
          <p:cNvPr name="TextBox 9" id="9"/>
          <p:cNvSpPr txBox="true"/>
          <p:nvPr/>
        </p:nvSpPr>
        <p:spPr>
          <a:xfrm rot="0">
            <a:off x="429235" y="2335676"/>
            <a:ext cx="16491214" cy="1036320"/>
          </a:xfrm>
          <a:prstGeom prst="rect">
            <a:avLst/>
          </a:prstGeom>
        </p:spPr>
        <p:txBody>
          <a:bodyPr anchor="t" rtlCol="false" tIns="0" lIns="0" bIns="0" rIns="0">
            <a:spAutoFit/>
          </a:bodyPr>
          <a:lstStyle/>
          <a:p>
            <a:pPr algn="l">
              <a:lnSpc>
                <a:spcPts val="4139"/>
              </a:lnSpc>
            </a:pPr>
            <a:r>
              <a:rPr lang="en-US" sz="2999" spc="293">
                <a:solidFill>
                  <a:srgbClr val="231F20"/>
                </a:solidFill>
                <a:latin typeface="Hina-Mincho"/>
                <a:ea typeface="Hina-Mincho"/>
                <a:cs typeface="Hina-Mincho"/>
                <a:sym typeface="Hina-Mincho"/>
              </a:rPr>
              <a:t>Ta cài đặt cho target Trong phần Address, nhập URL từ một trang web mà ta muốn quét</a:t>
            </a:r>
          </a:p>
          <a:p>
            <a:pPr algn="l">
              <a:lnSpc>
                <a:spcPts val="4139"/>
              </a:lnSpc>
            </a:pPr>
          </a:p>
        </p:txBody>
      </p:sp>
      <p:sp>
        <p:nvSpPr>
          <p:cNvPr name="Freeform 10" id="10"/>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474686" y="4182934"/>
            <a:ext cx="13445763" cy="4857282"/>
          </a:xfrm>
          <a:custGeom>
            <a:avLst/>
            <a:gdLst/>
            <a:ahLst/>
            <a:cxnLst/>
            <a:rect r="r" b="b" t="t" l="l"/>
            <a:pathLst>
              <a:path h="4857282" w="13445763">
                <a:moveTo>
                  <a:pt x="0" y="0"/>
                </a:moveTo>
                <a:lnTo>
                  <a:pt x="13445763" y="0"/>
                </a:lnTo>
                <a:lnTo>
                  <a:pt x="13445763" y="4857282"/>
                </a:lnTo>
                <a:lnTo>
                  <a:pt x="0" y="4857282"/>
                </a:lnTo>
                <a:lnTo>
                  <a:pt x="0" y="0"/>
                </a:lnTo>
                <a:close/>
              </a:path>
            </a:pathLst>
          </a:custGeom>
          <a:blipFill>
            <a:blip r:embed="rId5"/>
            <a:stretch>
              <a:fillRect l="0" t="0" r="0" b="0"/>
            </a:stretch>
          </a:blipFill>
        </p:spPr>
      </p:sp>
      <p:sp>
        <p:nvSpPr>
          <p:cNvPr name="Freeform 12" id="12"/>
          <p:cNvSpPr/>
          <p:nvPr/>
        </p:nvSpPr>
        <p:spPr>
          <a:xfrm flipH="false" flipV="false" rot="0">
            <a:off x="78662" y="3199951"/>
            <a:ext cx="16698740" cy="811533"/>
          </a:xfrm>
          <a:custGeom>
            <a:avLst/>
            <a:gdLst/>
            <a:ahLst/>
            <a:cxnLst/>
            <a:rect r="r" b="b" t="t" l="l"/>
            <a:pathLst>
              <a:path h="811533" w="16698740">
                <a:moveTo>
                  <a:pt x="0" y="0"/>
                </a:moveTo>
                <a:lnTo>
                  <a:pt x="16698740" y="0"/>
                </a:lnTo>
                <a:lnTo>
                  <a:pt x="16698740" y="811533"/>
                </a:lnTo>
                <a:lnTo>
                  <a:pt x="0" y="811533"/>
                </a:lnTo>
                <a:lnTo>
                  <a:pt x="0" y="0"/>
                </a:lnTo>
                <a:close/>
              </a:path>
            </a:pathLst>
          </a:custGeom>
          <a:blipFill>
            <a:blip r:embed="rId6"/>
            <a:stretch>
              <a:fillRect l="0" t="-247436" r="0" b="-58954"/>
            </a:stretch>
          </a:blipFill>
        </p:spPr>
      </p:sp>
      <p:sp>
        <p:nvSpPr>
          <p:cNvPr name="TextBox 13" id="13"/>
          <p:cNvSpPr txBox="true"/>
          <p:nvPr/>
        </p:nvSpPr>
        <p:spPr>
          <a:xfrm rot="0">
            <a:off x="0" y="1598295"/>
            <a:ext cx="16491214" cy="512445"/>
          </a:xfrm>
          <a:prstGeom prst="rect">
            <a:avLst/>
          </a:prstGeom>
        </p:spPr>
        <p:txBody>
          <a:bodyPr anchor="t" rtlCol="false" tIns="0" lIns="0" bIns="0" rIns="0">
            <a:spAutoFit/>
          </a:bodyPr>
          <a:lstStyle/>
          <a:p>
            <a:pPr algn="l" marL="647697" indent="-323848" lvl="1">
              <a:lnSpc>
                <a:spcPts val="4139"/>
              </a:lnSpc>
              <a:buFont typeface="Arial"/>
              <a:buChar char="•"/>
            </a:pPr>
            <a:r>
              <a:rPr lang="en-US" b="true" sz="2999" spc="293">
                <a:solidFill>
                  <a:srgbClr val="231F20"/>
                </a:solidFill>
                <a:latin typeface="Oswald Bold"/>
                <a:ea typeface="Oswald Bold"/>
                <a:cs typeface="Oswald Bold"/>
                <a:sym typeface="Oswald Bold"/>
              </a:rPr>
              <a:t>Targets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DAGYsEbGmG8</dc:identifier>
  <dcterms:modified xsi:type="dcterms:W3CDTF">2011-08-01T06:04:30Z</dcterms:modified>
  <cp:revision>1</cp:revision>
  <dc:title>Grey minimalist business project presentation </dc:title>
</cp:coreProperties>
</file>